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4" r:id="rId3"/>
    <p:sldId id="262" r:id="rId4"/>
    <p:sldId id="258" r:id="rId5"/>
    <p:sldId id="259" r:id="rId6"/>
    <p:sldId id="285" r:id="rId7"/>
    <p:sldId id="264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98" r:id="rId19"/>
    <p:sldId id="301" r:id="rId20"/>
    <p:sldId id="300" r:id="rId21"/>
    <p:sldId id="299" r:id="rId22"/>
    <p:sldId id="279" r:id="rId23"/>
    <p:sldId id="287" r:id="rId24"/>
    <p:sldId id="288" r:id="rId25"/>
    <p:sldId id="280" r:id="rId26"/>
    <p:sldId id="281" r:id="rId27"/>
    <p:sldId id="282" r:id="rId28"/>
    <p:sldId id="283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302" r:id="rId3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A84C2-BF85-4C94-95AC-3349E2845077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DE36B-12D2-47FA-A51E-0E90FDB813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56C3C-D8A6-469E-A277-DCFCB4D97A7F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39C0C-9C2C-47AB-B6C0-BE22EDA83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ru-RU" smtClean="0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D498A-0538-4D0A-B274-BB18B68DD0CE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9D40C-EBA0-445C-99DE-6AFA7260FE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2A7F2-0763-4998-A93D-F9C1E9214FD1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530ED-396C-455D-9EF8-9D9D1BF6B5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1C760-E1F1-4677-91EF-8C3F2605F161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80008E8-2BD9-4680-9D6F-ADEB6FF427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41D42-D3E1-4A30-95DD-A872101A920B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64903D-6F03-426E-9C48-F8489F7B4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980A-03F6-46F7-A7F0-B2E8C0746C56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6532F-A51B-4EC1-BF86-23C8143E8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378E-A99E-46A5-ADB4-E0CC46935BAF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39F9C-F197-47E1-8ED4-35C4FD6AF3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F4BD-3EB3-4C22-811F-91261775F1BA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12F15-B29E-4A39-A454-7FC72B63D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C0952-FF4F-412D-A964-B234A0D5A086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62078-4CC8-40CF-B6AA-1716A405AB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B5FD-80C2-440B-A619-2B1DB423645C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F968C-796E-4591-9660-C6EA7F7205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4AC7D-0130-4ED6-8BE8-97329901CE0F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A0E53-9FA7-474F-9F67-DE607813EA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7C0C8-7FC9-448E-8B05-C6E68BA09848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D95B5-0FBA-4D0D-A02C-10839E403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2931-1682-43AF-B5BF-C30BAB506D70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65E8F-54FF-4635-B59E-E6DD5DC15A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54F48-D795-40B5-9D25-557CE3628DC2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E29B6-61C8-49A1-B9B0-C9BBF54163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70FA2-F74A-4E50-8B69-AAA3414E267B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DDF79-DF1B-41C6-AE7C-647F22D53A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C98F27-0273-418B-BCFB-C6F654E37535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FF174D24-C738-402B-B367-9EEE6145F8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9" r:id="rId11"/>
    <p:sldLayoutId id="2147483794" r:id="rId12"/>
    <p:sldLayoutId id="2147483800" r:id="rId13"/>
    <p:sldLayoutId id="2147483795" r:id="rId14"/>
    <p:sldLayoutId id="2147483796" r:id="rId15"/>
    <p:sldLayoutId id="214748379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s://vk.com/ozersk_green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506538" y="196850"/>
            <a:ext cx="7767637" cy="1558925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Зачем нужно </a:t>
            </a:r>
            <a:r>
              <a:rPr lang="ru-RU" altLang="ru-RU" dirty="0" err="1" smtClean="0"/>
              <a:t>экомышление</a:t>
            </a:r>
            <a:r>
              <a:rPr lang="ru-RU" altLang="ru-RU" dirty="0" smtClean="0"/>
              <a:t>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6538" y="4051300"/>
            <a:ext cx="7767637" cy="109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/>
          </a:p>
        </p:txBody>
      </p:sp>
      <p:pic>
        <p:nvPicPr>
          <p:cNvPr id="512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1978025"/>
            <a:ext cx="6243637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77863" y="239713"/>
            <a:ext cx="8596312" cy="1690687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В Челябинске развивается проект «</a:t>
            </a:r>
            <a:r>
              <a:rPr lang="ru-RU" altLang="ru-RU" dirty="0" err="1" smtClean="0"/>
              <a:t>Вещеворот</a:t>
            </a:r>
            <a:r>
              <a:rPr lang="ru-RU" altLang="ru-RU" dirty="0" smtClean="0"/>
              <a:t>»</a:t>
            </a:r>
          </a:p>
        </p:txBody>
      </p:sp>
      <p:pic>
        <p:nvPicPr>
          <p:cNvPr id="20483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1450" y="1352550"/>
            <a:ext cx="2911475" cy="5400675"/>
          </a:xfrm>
        </p:spPr>
      </p:pic>
      <p:pic>
        <p:nvPicPr>
          <p:cNvPr id="20484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1765300"/>
            <a:ext cx="4068762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И гаражные распродажи</a:t>
            </a:r>
          </a:p>
        </p:txBody>
      </p:sp>
      <p:pic>
        <p:nvPicPr>
          <p:cNvPr id="21507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438" y="2341563"/>
            <a:ext cx="4900612" cy="3262312"/>
          </a:xfrm>
        </p:spPr>
      </p:pic>
      <p:pic>
        <p:nvPicPr>
          <p:cNvPr id="2150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30400"/>
            <a:ext cx="6196013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395288"/>
            <a:ext cx="8596312" cy="1763296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А что делать с органическими отходами?</a:t>
            </a:r>
            <a:br>
              <a:rPr lang="ru-RU" dirty="0" smtClean="0"/>
            </a:br>
            <a:r>
              <a:rPr lang="ru-RU" dirty="0" smtClean="0"/>
              <a:t>Сколько еды оказывается на свалке, т.к. человечество нерационально потребляет!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none-3353920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9449" y="2235539"/>
            <a:ext cx="5272589" cy="35019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77863" y="395288"/>
            <a:ext cx="8882062" cy="1535112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Набирает обороты движение взаимопомощи «Поделись едой»</a:t>
            </a:r>
          </a:p>
        </p:txBody>
      </p:sp>
      <p:pic>
        <p:nvPicPr>
          <p:cNvPr id="23555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237" y="1648919"/>
            <a:ext cx="5934747" cy="4369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736012" cy="782638"/>
          </a:xfrm>
        </p:spPr>
        <p:txBody>
          <a:bodyPr/>
          <a:lstStyle/>
          <a:p>
            <a:pPr eaLnBrk="1" hangingPunct="1"/>
            <a:r>
              <a:rPr lang="ru-RU" altLang="ru-RU" smtClean="0"/>
              <a:t>Совместные обеды/ужины – сближают</a:t>
            </a:r>
          </a:p>
        </p:txBody>
      </p:sp>
      <p:pic>
        <p:nvPicPr>
          <p:cNvPr id="24579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70"/>
          <a:stretch>
            <a:fillRect/>
          </a:stretch>
        </p:blipFill>
        <p:spPr>
          <a:xfrm>
            <a:off x="1732353" y="1414852"/>
            <a:ext cx="6910257" cy="4791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9723437" cy="11668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Еще хороший способ переработки </a:t>
            </a:r>
            <a:br>
              <a:rPr lang="ru-RU" dirty="0" smtClean="0"/>
            </a:br>
            <a:r>
              <a:rPr lang="ru-RU" dirty="0" smtClean="0"/>
              <a:t>органических отходов - компостирование </a:t>
            </a:r>
            <a:endParaRPr lang="ru-RU" dirty="0"/>
          </a:p>
        </p:txBody>
      </p:sp>
      <p:pic>
        <p:nvPicPr>
          <p:cNvPr id="2560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032000"/>
            <a:ext cx="5318125" cy="3984625"/>
          </a:xfrm>
        </p:spPr>
      </p:pic>
      <p:pic>
        <p:nvPicPr>
          <p:cNvPr id="2560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2025650"/>
            <a:ext cx="508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9099550" cy="13208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Готовый компост используют для удобрения почвы или даже продают</a:t>
            </a:r>
          </a:p>
        </p:txBody>
      </p:sp>
      <p:pic>
        <p:nvPicPr>
          <p:cNvPr id="2662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213" y="2266950"/>
            <a:ext cx="9055100" cy="3732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855663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А что мы можем сделать уже сейчас? </a:t>
            </a:r>
          </a:p>
        </p:txBody>
      </p:sp>
      <p:pic>
        <p:nvPicPr>
          <p:cNvPr id="27651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513" y="1825625"/>
            <a:ext cx="7883525" cy="4564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809037" cy="1320800"/>
          </a:xfrm>
        </p:spPr>
        <p:txBody>
          <a:bodyPr/>
          <a:lstStyle/>
          <a:p>
            <a:pPr algn="ctr"/>
            <a:r>
              <a:rPr lang="ru-RU" altLang="ru-RU" smtClean="0"/>
              <a:t>Участвуйте в акции «Чистый берег» и других субботниках</a:t>
            </a:r>
          </a:p>
        </p:txBody>
      </p:sp>
      <p:pic>
        <p:nvPicPr>
          <p:cNvPr id="28675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0550" y="2025650"/>
            <a:ext cx="6659563" cy="4575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9699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25" y="3506788"/>
            <a:ext cx="4902200" cy="3260725"/>
          </a:xfrm>
        </p:spPr>
      </p:pic>
      <p:pic>
        <p:nvPicPr>
          <p:cNvPr id="29700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38113"/>
            <a:ext cx="49022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138113"/>
            <a:ext cx="4887912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3516313"/>
            <a:ext cx="485457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977900" y="166688"/>
            <a:ext cx="8597900" cy="1277937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Мы нерационально используем природные ресурсы</a:t>
            </a:r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3488" y="1600200"/>
            <a:ext cx="8856662" cy="4919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77863" y="331788"/>
            <a:ext cx="9505950" cy="1598612"/>
          </a:xfrm>
        </p:spPr>
        <p:txBody>
          <a:bodyPr/>
          <a:lstStyle/>
          <a:p>
            <a:pPr algn="ctr"/>
            <a:r>
              <a:rPr lang="ru-RU" altLang="ru-RU" smtClean="0"/>
              <a:t>«Чистый берег» - это не только уборки, </a:t>
            </a:r>
            <a:br>
              <a:rPr lang="ru-RU" altLang="ru-RU" smtClean="0"/>
            </a:br>
            <a:r>
              <a:rPr lang="ru-RU" altLang="ru-RU" smtClean="0"/>
              <a:t>но и веселые приключения и конкурсы</a:t>
            </a:r>
          </a:p>
        </p:txBody>
      </p:sp>
      <p:pic>
        <p:nvPicPr>
          <p:cNvPr id="30723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663" y="2286000"/>
            <a:ext cx="5797550" cy="3881438"/>
          </a:xfrm>
        </p:spPr>
      </p:pic>
      <p:pic>
        <p:nvPicPr>
          <p:cNvPr id="30724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2601913"/>
            <a:ext cx="536892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488" y="609600"/>
            <a:ext cx="10412412" cy="1320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А самые активные участники получили призы </a:t>
            </a:r>
            <a:br>
              <a:rPr lang="ru-RU" dirty="0" smtClean="0"/>
            </a:br>
            <a:r>
              <a:rPr lang="ru-RU" dirty="0" smtClean="0"/>
              <a:t>от наших партнеров: ГК «</a:t>
            </a:r>
            <a:r>
              <a:rPr lang="ru-RU" dirty="0" err="1" smtClean="0"/>
              <a:t>Росатом</a:t>
            </a:r>
            <a:r>
              <a:rPr lang="ru-RU" dirty="0" smtClean="0"/>
              <a:t>» и ОАО «</a:t>
            </a:r>
            <a:r>
              <a:rPr lang="ru-RU" dirty="0" err="1" smtClean="0"/>
              <a:t>Фортум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1747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" y="2473325"/>
            <a:ext cx="5207000" cy="3486150"/>
          </a:xfrm>
        </p:spPr>
      </p:pic>
      <p:pic>
        <p:nvPicPr>
          <p:cNvPr id="31748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2686050"/>
            <a:ext cx="544036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77863" y="446088"/>
            <a:ext cx="8596312" cy="1484312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Но уборки в лесу и на берегах озер – это только начало пути</a:t>
            </a:r>
          </a:p>
        </p:txBody>
      </p:sp>
      <p:pic>
        <p:nvPicPr>
          <p:cNvPr id="32771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00" y="2027238"/>
            <a:ext cx="7634288" cy="4549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284683"/>
            <a:ext cx="9840913" cy="12985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4400" dirty="0" smtClean="0"/>
              <a:t>Еще одна фишка - веселые картинки  </a:t>
            </a:r>
            <a:r>
              <a:rPr lang="en-US" altLang="ru-RU" sz="4400" dirty="0" smtClean="0"/>
              <a:t>#</a:t>
            </a:r>
            <a:r>
              <a:rPr lang="ru-RU" altLang="ru-RU" sz="4400" dirty="0" err="1" smtClean="0"/>
              <a:t>мемывлес</a:t>
            </a:r>
            <a:r>
              <a:rPr lang="ru-RU" altLang="ru-RU" sz="4400" dirty="0" smtClean="0"/>
              <a:t> </a:t>
            </a:r>
          </a:p>
        </p:txBody>
      </p:sp>
      <p:pic>
        <p:nvPicPr>
          <p:cNvPr id="34819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8" y="2668588"/>
            <a:ext cx="4802187" cy="3214687"/>
          </a:xfrm>
        </p:spPr>
      </p:pic>
      <p:pic>
        <p:nvPicPr>
          <p:cNvPr id="3482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2222500"/>
            <a:ext cx="6132512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93700" y="239713"/>
            <a:ext cx="9840913" cy="12985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4400" dirty="0" smtClean="0"/>
              <a:t>В этом году впервые в Озерске</a:t>
            </a:r>
            <a:br>
              <a:rPr lang="ru-RU" altLang="ru-RU" sz="4400" dirty="0" smtClean="0"/>
            </a:br>
            <a:r>
              <a:rPr lang="ru-RU" altLang="ru-RU" sz="4400" dirty="0" smtClean="0"/>
              <a:t>применили </a:t>
            </a:r>
            <a:r>
              <a:rPr lang="en-US" altLang="ru-RU" sz="4400" dirty="0"/>
              <a:t>#</a:t>
            </a:r>
            <a:r>
              <a:rPr lang="ru-RU" altLang="ru-RU" sz="4400" dirty="0" err="1" smtClean="0"/>
              <a:t>мемывлес</a:t>
            </a:r>
            <a:endParaRPr lang="ru-RU" altLang="ru-RU" sz="4400" dirty="0" smtClean="0"/>
          </a:p>
        </p:txBody>
      </p:sp>
      <p:pic>
        <p:nvPicPr>
          <p:cNvPr id="35843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700" y="2690813"/>
            <a:ext cx="5106988" cy="3419475"/>
          </a:xfrm>
        </p:spPr>
      </p:pic>
      <p:pic>
        <p:nvPicPr>
          <p:cNvPr id="35844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432050"/>
            <a:ext cx="588168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677863" y="363538"/>
            <a:ext cx="8596312" cy="133985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Можно практиковать совместное потребление</a:t>
            </a:r>
          </a:p>
        </p:txBody>
      </p:sp>
      <p:pic>
        <p:nvPicPr>
          <p:cNvPr id="37891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" y="2030413"/>
            <a:ext cx="4697413" cy="4545012"/>
          </a:xfrm>
        </p:spPr>
      </p:pic>
      <p:pic>
        <p:nvPicPr>
          <p:cNvPr id="3789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2022475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7302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dirty="0" smtClean="0"/>
              <a:t>Главный лозунг совместного потребления:</a:t>
            </a:r>
          </a:p>
        </p:txBody>
      </p:sp>
      <p:pic>
        <p:nvPicPr>
          <p:cNvPr id="38915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1000" y="1497013"/>
            <a:ext cx="6808788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274035" y="249263"/>
            <a:ext cx="7854976" cy="162450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dirty="0" smtClean="0"/>
              <a:t>Есть даже такое научное понятие – </a:t>
            </a:r>
            <a:br>
              <a:rPr lang="ru-RU" altLang="ru-RU" dirty="0" smtClean="0"/>
            </a:br>
            <a:r>
              <a:rPr lang="ru-RU" altLang="ru-RU" dirty="0" err="1" smtClean="0"/>
              <a:t>коллаборативное</a:t>
            </a:r>
            <a:r>
              <a:rPr lang="ru-RU" altLang="ru-RU" dirty="0" smtClean="0"/>
              <a:t> потребление </a:t>
            </a:r>
            <a:br>
              <a:rPr lang="ru-RU" altLang="ru-RU" dirty="0" smtClean="0"/>
            </a:br>
            <a:r>
              <a:rPr lang="ru-RU" altLang="ru-RU" dirty="0" smtClean="0"/>
              <a:t>(от англ. </a:t>
            </a:r>
            <a:r>
              <a:rPr lang="en-US" altLang="ru-RU" dirty="0" smtClean="0"/>
              <a:t>Collaborate – </a:t>
            </a:r>
            <a:r>
              <a:rPr lang="ru-RU" altLang="ru-RU" dirty="0" smtClean="0"/>
              <a:t>сотрудничество)</a:t>
            </a:r>
          </a:p>
        </p:txBody>
      </p:sp>
      <p:pic>
        <p:nvPicPr>
          <p:cNvPr id="39939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0700" y="1858780"/>
            <a:ext cx="6958013" cy="47388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677863" y="415925"/>
            <a:ext cx="8596312" cy="1628775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Конкретный пример – совместные междугородние поездки</a:t>
            </a:r>
          </a:p>
        </p:txBody>
      </p:sp>
      <p:pic>
        <p:nvPicPr>
          <p:cNvPr id="4096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1925" y="1901825"/>
            <a:ext cx="8010525" cy="4484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677863" y="415925"/>
            <a:ext cx="9650412" cy="1038225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Выгодно и водителю, и пассажирам!</a:t>
            </a:r>
          </a:p>
        </p:txBody>
      </p:sp>
      <p:pic>
        <p:nvPicPr>
          <p:cNvPr id="4198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863" y="1649413"/>
            <a:ext cx="10409237" cy="4429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301625"/>
            <a:ext cx="8596312" cy="16287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Безудержное потребление заводит в тупик. «Носить нечего – а вешать некуда»</a:t>
            </a:r>
            <a:endParaRPr lang="ru-RU" dirty="0"/>
          </a:p>
        </p:txBody>
      </p:sp>
      <p:pic>
        <p:nvPicPr>
          <p:cNvPr id="8195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0638" y="1768475"/>
            <a:ext cx="4829175" cy="4964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677863" y="415925"/>
            <a:ext cx="9650412" cy="1038225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Но все-таки главное  не в деньгах</a:t>
            </a:r>
          </a:p>
        </p:txBody>
      </p:sp>
      <p:pic>
        <p:nvPicPr>
          <p:cNvPr id="43011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8988" y="1082675"/>
            <a:ext cx="3178175" cy="5665788"/>
          </a:xfrm>
        </p:spPr>
      </p:pic>
      <p:pic>
        <p:nvPicPr>
          <p:cNvPr id="4301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082675"/>
            <a:ext cx="3154363" cy="562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677863" y="260350"/>
            <a:ext cx="9650412" cy="674688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Главное – в отношениях с людьми</a:t>
            </a:r>
          </a:p>
        </p:txBody>
      </p:sp>
      <p:pic>
        <p:nvPicPr>
          <p:cNvPr id="44035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3238" y="820738"/>
            <a:ext cx="3402012" cy="6062662"/>
          </a:xfrm>
        </p:spPr>
      </p:pic>
      <p:pic>
        <p:nvPicPr>
          <p:cNvPr id="4403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820738"/>
            <a:ext cx="3387725" cy="60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677863" y="260350"/>
            <a:ext cx="9567862" cy="935038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Важно помнить о важных вещах</a:t>
            </a:r>
          </a:p>
        </p:txBody>
      </p:sp>
      <p:pic>
        <p:nvPicPr>
          <p:cNvPr id="45060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24" y="803327"/>
            <a:ext cx="325755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975" y="474663"/>
            <a:ext cx="9701213" cy="7207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И главное – действовать! Хоть и понемногу…</a:t>
            </a:r>
            <a:endParaRPr lang="ru-RU" dirty="0"/>
          </a:p>
        </p:txBody>
      </p:sp>
      <p:pic>
        <p:nvPicPr>
          <p:cNvPr id="46083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8775" y="1195388"/>
            <a:ext cx="5081588" cy="5554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425450"/>
            <a:ext cx="8596312" cy="10398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Приглашаю вас стать </a:t>
            </a:r>
            <a:r>
              <a:rPr lang="ru-RU" dirty="0" err="1" smtClean="0"/>
              <a:t>экоактивистами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80 уровня!</a:t>
            </a:r>
            <a:endParaRPr lang="ru-RU" dirty="0"/>
          </a:p>
        </p:txBody>
      </p:sp>
      <p:pic>
        <p:nvPicPr>
          <p:cNvPr id="47107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6700" y="1616075"/>
            <a:ext cx="3429000" cy="5143500"/>
          </a:xfrm>
        </p:spPr>
      </p:pic>
      <p:pic>
        <p:nvPicPr>
          <p:cNvPr id="4710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1616075"/>
            <a:ext cx="36068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677863" y="280988"/>
            <a:ext cx="10326687" cy="1236662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Давайте сделаем Озерск более </a:t>
            </a:r>
            <a:br>
              <a:rPr lang="ru-RU" altLang="ru-RU" dirty="0" smtClean="0"/>
            </a:br>
            <a:r>
              <a:rPr lang="ru-RU" altLang="ru-RU" dirty="0" err="1" smtClean="0"/>
              <a:t>экологичным</a:t>
            </a:r>
            <a:r>
              <a:rPr lang="ru-RU" altLang="ru-RU" dirty="0" smtClean="0"/>
              <a:t> городом! </a:t>
            </a:r>
            <a:r>
              <a:rPr lang="ru-RU" altLang="ru-RU" dirty="0" smtClean="0">
                <a:sym typeface="Wingdings" pitchFamily="2" charset="2"/>
              </a:rPr>
              <a:t></a:t>
            </a:r>
            <a:endParaRPr lang="ru-RU" altLang="ru-RU" dirty="0" smtClean="0"/>
          </a:p>
        </p:txBody>
      </p:sp>
      <p:pic>
        <p:nvPicPr>
          <p:cNvPr id="48131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7538" y="1662113"/>
            <a:ext cx="7599362" cy="5065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155575"/>
            <a:ext cx="9204325" cy="134143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6000" dirty="0" smtClean="0"/>
              <a:t>Спасибо за внимание!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915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166813"/>
            <a:ext cx="8161337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20081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2"/>
                </a:solidFill>
              </a:rPr>
              <a:t>Координатор движения «Зеленый Озерск»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Евгений Шитиков 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Группа ВК: </a:t>
            </a:r>
            <a:r>
              <a:rPr lang="en-US" dirty="0">
                <a:solidFill>
                  <a:schemeClr val="accent2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accent2"/>
                </a:solidFill>
                <a:hlinkClick r:id="rId2"/>
              </a:rPr>
              <a:t>vk.com/ozersk_green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+7 908 57 22 593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50179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5125" y="2857500"/>
            <a:ext cx="6889750" cy="3881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314792" y="519659"/>
            <a:ext cx="9955395" cy="1320800"/>
          </a:xfrm>
        </p:spPr>
        <p:txBody>
          <a:bodyPr/>
          <a:lstStyle/>
          <a:p>
            <a:pPr algn="ctr"/>
            <a:r>
              <a:rPr lang="ru-RU" dirty="0" smtClean="0"/>
              <a:t>За поддержку проекта «Чистый берег» </a:t>
            </a:r>
            <a:br>
              <a:rPr lang="ru-RU" dirty="0" smtClean="0"/>
            </a:br>
            <a:r>
              <a:rPr lang="ru-RU" dirty="0" smtClean="0"/>
              <a:t>благодарим</a:t>
            </a:r>
            <a:r>
              <a:rPr lang="en-US" dirty="0" smtClean="0"/>
              <a:t> </a:t>
            </a:r>
            <a:r>
              <a:rPr lang="ru-RU" dirty="0" smtClean="0"/>
              <a:t>ГК «</a:t>
            </a:r>
            <a:r>
              <a:rPr lang="ru-RU" dirty="0" err="1" smtClean="0"/>
              <a:t>Росатом</a:t>
            </a:r>
            <a:r>
              <a:rPr lang="ru-RU" dirty="0" smtClean="0"/>
              <a:t>» и ОАО «</a:t>
            </a:r>
            <a:r>
              <a:rPr lang="ru-RU" dirty="0" err="1" smtClean="0"/>
              <a:t>Фортум</a:t>
            </a:r>
            <a:r>
              <a:rPr lang="ru-RU" dirty="0" smtClean="0"/>
              <a:t>»</a:t>
            </a:r>
          </a:p>
        </p:txBody>
      </p:sp>
      <p:pic>
        <p:nvPicPr>
          <p:cNvPr id="51203" name="Рисунок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150" y="2066925"/>
            <a:ext cx="4589463" cy="4125913"/>
          </a:xfrm>
          <a:noFill/>
        </p:spPr>
      </p:pic>
      <p:pic>
        <p:nvPicPr>
          <p:cNvPr id="5120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611438"/>
            <a:ext cx="4802187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290513"/>
            <a:ext cx="10890250" cy="863600"/>
          </a:xfrm>
        </p:spPr>
        <p:txBody>
          <a:bodyPr/>
          <a:lstStyle/>
          <a:p>
            <a:pPr algn="ctr" eaLnBrk="1" hangingPunct="1"/>
            <a:r>
              <a:rPr lang="ru-RU" altLang="ru-RU" b="1" smtClean="0"/>
              <a:t>Иногда появляются такие мысли </a:t>
            </a:r>
          </a:p>
        </p:txBody>
      </p:sp>
      <p:pic>
        <p:nvPicPr>
          <p:cNvPr id="921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074738"/>
            <a:ext cx="7813675" cy="5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77863" y="468313"/>
            <a:ext cx="8596312" cy="757237"/>
          </a:xfrm>
        </p:spPr>
        <p:txBody>
          <a:bodyPr/>
          <a:lstStyle/>
          <a:p>
            <a:pPr eaLnBrk="1" hangingPunct="1"/>
            <a:r>
              <a:rPr lang="ru-RU" altLang="ru-RU" smtClean="0"/>
              <a:t>Мы производим слишком много мусора</a:t>
            </a:r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325" y="1466850"/>
            <a:ext cx="7858125" cy="522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77863" y="446088"/>
            <a:ext cx="8596312" cy="987425"/>
          </a:xfrm>
        </p:spPr>
        <p:txBody>
          <a:bodyPr/>
          <a:lstStyle/>
          <a:p>
            <a:pPr algn="ctr" eaLnBrk="1" hangingPunct="1"/>
            <a:r>
              <a:rPr lang="ru-RU" altLang="ru-RU" sz="4400" smtClean="0"/>
              <a:t>Но и это не всегда удается</a:t>
            </a:r>
          </a:p>
        </p:txBody>
      </p:sp>
      <p:pic>
        <p:nvPicPr>
          <p:cNvPr id="13315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765300"/>
            <a:ext cx="8761413" cy="4729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0858500" cy="935038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Необходимо научиться разделять отходы!</a:t>
            </a:r>
          </a:p>
        </p:txBody>
      </p:sp>
      <p:pic>
        <p:nvPicPr>
          <p:cNvPr id="14339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9763" y="1289050"/>
            <a:ext cx="6202362" cy="5316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77863" y="331788"/>
            <a:ext cx="9785350" cy="769937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Ведь отходы – это ценный ресурс! </a:t>
            </a:r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9713" y="1362075"/>
            <a:ext cx="7993062" cy="5329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18099" y="307273"/>
            <a:ext cx="9598025" cy="10175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 smtClean="0"/>
              <a:t>Из старой одежды можно делать новые вещи! </a:t>
            </a:r>
          </a:p>
        </p:txBody>
      </p:sp>
      <p:pic>
        <p:nvPicPr>
          <p:cNvPr id="19459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1013" y="1427163"/>
            <a:ext cx="7453312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240</Words>
  <Application>Microsoft Office PowerPoint</Application>
  <PresentationFormat>Широкоэкранный</PresentationFormat>
  <Paragraphs>37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Trebuchet MS</vt:lpstr>
      <vt:lpstr>Wingdings</vt:lpstr>
      <vt:lpstr>Wingdings 3</vt:lpstr>
      <vt:lpstr>Грань</vt:lpstr>
      <vt:lpstr>Зачем нужно экомышление?</vt:lpstr>
      <vt:lpstr>Мы нерационально используем природные ресурсы</vt:lpstr>
      <vt:lpstr>Безудержное потребление заводит в тупик. «Носить нечего – а вешать некуда»</vt:lpstr>
      <vt:lpstr>Иногда появляются такие мысли </vt:lpstr>
      <vt:lpstr>Мы производим слишком много мусора</vt:lpstr>
      <vt:lpstr>Но и это не всегда удается</vt:lpstr>
      <vt:lpstr>Необходимо научиться разделять отходы!</vt:lpstr>
      <vt:lpstr>Ведь отходы – это ценный ресурс! </vt:lpstr>
      <vt:lpstr>Из старой одежды можно делать новые вещи! </vt:lpstr>
      <vt:lpstr>В Челябинске развивается проект «Вещеворот»</vt:lpstr>
      <vt:lpstr>И гаражные распродажи</vt:lpstr>
      <vt:lpstr>А что делать с органическими отходами? Сколько еды оказывается на свалке, т.к. человечество нерационально потребляет!  </vt:lpstr>
      <vt:lpstr>Набирает обороты движение взаимопомощи «Поделись едой»</vt:lpstr>
      <vt:lpstr>Совместные обеды/ужины – сближают</vt:lpstr>
      <vt:lpstr>Еще хороший способ переработки  органических отходов - компостирование </vt:lpstr>
      <vt:lpstr>Готовый компост используют для удобрения почвы или даже продают</vt:lpstr>
      <vt:lpstr>А что мы можем сделать уже сейчас? </vt:lpstr>
      <vt:lpstr>Участвуйте в акции «Чистый берег» и других субботниках</vt:lpstr>
      <vt:lpstr>Презентация PowerPoint</vt:lpstr>
      <vt:lpstr>«Чистый берег» - это не только уборки,  но и веселые приключения и конкурсы</vt:lpstr>
      <vt:lpstr>А самые активные участники получили призы  от наших партнеров: ГК «Росатом» и ОАО «Фортум»</vt:lpstr>
      <vt:lpstr>Но уборки в лесу и на берегах озер – это только начало пути</vt:lpstr>
      <vt:lpstr>Еще одна фишка - веселые картинки  #мемывлес </vt:lpstr>
      <vt:lpstr>В этом году впервые в Озерске применили #мемывлес</vt:lpstr>
      <vt:lpstr>Можно практиковать совместное потребление</vt:lpstr>
      <vt:lpstr>Главный лозунг совместного потребления:</vt:lpstr>
      <vt:lpstr>Есть даже такое научное понятие –  коллаборативное потребление  (от англ. Collaborate – сотрудничество)</vt:lpstr>
      <vt:lpstr>Конкретный пример – совместные междугородние поездки</vt:lpstr>
      <vt:lpstr>Выгодно и водителю, и пассажирам!</vt:lpstr>
      <vt:lpstr>Но все-таки главное  не в деньгах</vt:lpstr>
      <vt:lpstr>Главное – в отношениях с людьми</vt:lpstr>
      <vt:lpstr>Важно помнить о важных вещах</vt:lpstr>
      <vt:lpstr>И главное – действовать! Хоть и понемногу…</vt:lpstr>
      <vt:lpstr>Приглашаю вас стать экоактивистами  80 уровня!</vt:lpstr>
      <vt:lpstr>Давайте сделаем Озерск более  экологичным городом! </vt:lpstr>
      <vt:lpstr>Спасибо за внимание!  </vt:lpstr>
      <vt:lpstr>Координатор движения «Зеленый Озерск» Евгений Шитиков  Группа ВК: https://vk.com/ozersk_green  +7 908 57 22 593 </vt:lpstr>
      <vt:lpstr>За поддержку проекта «Чистый берег»  благодарим ГК «Росатом» и ОАО «Фортум»</vt:lpstr>
    </vt:vector>
  </TitlesOfParts>
  <Company>Fortum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Shitikov Evgeniy (Horoshaya Rabota)</dc:creator>
  <cp:lastModifiedBy>ika-ilya</cp:lastModifiedBy>
  <cp:revision>37</cp:revision>
  <dcterms:created xsi:type="dcterms:W3CDTF">2016-10-06T20:13:08Z</dcterms:created>
  <dcterms:modified xsi:type="dcterms:W3CDTF">2017-09-25T08:50:55Z</dcterms:modified>
</cp:coreProperties>
</file>