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7" r:id="rId2"/>
    <p:sldId id="258" r:id="rId3"/>
    <p:sldId id="296" r:id="rId4"/>
    <p:sldId id="260" r:id="rId5"/>
    <p:sldId id="297" r:id="rId6"/>
    <p:sldId id="298" r:id="rId7"/>
    <p:sldId id="299" r:id="rId8"/>
    <p:sldId id="300" r:id="rId9"/>
    <p:sldId id="301" r:id="rId10"/>
    <p:sldId id="312" r:id="rId11"/>
    <p:sldId id="311" r:id="rId12"/>
    <p:sldId id="261" r:id="rId13"/>
    <p:sldId id="262" r:id="rId14"/>
    <p:sldId id="263" r:id="rId15"/>
    <p:sldId id="302" r:id="rId16"/>
    <p:sldId id="264" r:id="rId17"/>
    <p:sldId id="266" r:id="rId18"/>
    <p:sldId id="267" r:id="rId19"/>
    <p:sldId id="268" r:id="rId20"/>
    <p:sldId id="269" r:id="rId21"/>
    <p:sldId id="270" r:id="rId22"/>
    <p:sldId id="271" r:id="rId23"/>
    <p:sldId id="272" r:id="rId24"/>
    <p:sldId id="275" r:id="rId25"/>
    <p:sldId id="276" r:id="rId26"/>
    <p:sldId id="277" r:id="rId27"/>
    <p:sldId id="278" r:id="rId28"/>
    <p:sldId id="279" r:id="rId29"/>
    <p:sldId id="280" r:id="rId30"/>
    <p:sldId id="281" r:id="rId31"/>
    <p:sldId id="282" r:id="rId32"/>
    <p:sldId id="284" r:id="rId33"/>
    <p:sldId id="307" r:id="rId34"/>
    <p:sldId id="285" r:id="rId35"/>
    <p:sldId id="286" r:id="rId36"/>
    <p:sldId id="287" r:id="rId37"/>
    <p:sldId id="304" r:id="rId38"/>
    <p:sldId id="305" r:id="rId39"/>
    <p:sldId id="306" r:id="rId40"/>
    <p:sldId id="288" r:id="rId41"/>
    <p:sldId id="289" r:id="rId42"/>
    <p:sldId id="290" r:id="rId43"/>
    <p:sldId id="308" r:id="rId44"/>
    <p:sldId id="309" r:id="rId45"/>
    <p:sldId id="310" r:id="rId46"/>
    <p:sldId id="313" r:id="rId47"/>
    <p:sldId id="314" r:id="rId48"/>
    <p:sldId id="315" r:id="rId49"/>
    <p:sldId id="316" r:id="rId50"/>
    <p:sldId id="317" r:id="rId51"/>
    <p:sldId id="318" r:id="rId52"/>
    <p:sldId id="319" r:id="rId53"/>
    <p:sldId id="320" r:id="rId54"/>
    <p:sldId id="291" r:id="rId55"/>
    <p:sldId id="292" r:id="rId56"/>
    <p:sldId id="293" r:id="rId57"/>
    <p:sldId id="321" r:id="rId58"/>
    <p:sldId id="295" r:id="rId5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902F52-AF38-4C70-A45E-2295A66DDE69}" type="datetimeFigureOut">
              <a:rPr lang="ru-RU" smtClean="0"/>
              <a:pPr/>
              <a:t>22.09.2017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4BBBBA-DE55-48F8-A5B5-6B167BF21F1D}" type="slidenum">
              <a:rPr lang="ru-RU" smtClean="0"/>
              <a:pPr/>
              <a:t>‹#›</a:t>
            </a:fld>
            <a:endParaRPr lang="ru-RU"/>
          </a:p>
        </p:txBody>
      </p:sp>
    </p:spTree>
    <p:extLst>
      <p:ext uri="{BB962C8B-B14F-4D97-AF65-F5344CB8AC3E}">
        <p14:creationId xmlns:p14="http://schemas.microsoft.com/office/powerpoint/2010/main" val="2262918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Образ слайда 1"/>
          <p:cNvSpPr>
            <a:spLocks noGrp="1" noRot="1" noChangeAspect="1" noTextEdit="1"/>
          </p:cNvSpPr>
          <p:nvPr>
            <p:ph type="sldImg"/>
          </p:nvPr>
        </p:nvSpPr>
        <p:spPr bwMode="auto">
          <a:noFill/>
          <a:ln>
            <a:solidFill>
              <a:srgbClr val="000000"/>
            </a:solidFill>
            <a:miter lim="800000"/>
            <a:headEnd/>
            <a:tailEnd/>
          </a:ln>
        </p:spPr>
      </p:sp>
      <p:sp>
        <p:nvSpPr>
          <p:cNvPr id="4505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4506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E318AB-F034-4FE6-83FD-1EB6A19A346F}" type="slidenum">
              <a:rPr lang="ru-RU"/>
              <a:pPr fontAlgn="base">
                <a:spcBef>
                  <a:spcPct val="0"/>
                </a:spcBef>
                <a:spcAft>
                  <a:spcPct val="0"/>
                </a:spcAft>
              </a:pPr>
              <a:t>16</a:t>
            </a:fld>
            <a:endParaRPr lang="ru-RU"/>
          </a:p>
        </p:txBody>
      </p:sp>
    </p:spTree>
    <p:extLst>
      <p:ext uri="{BB962C8B-B14F-4D97-AF65-F5344CB8AC3E}">
        <p14:creationId xmlns:p14="http://schemas.microsoft.com/office/powerpoint/2010/main" val="4220528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873DECC-B1D9-4A57-AA1B-D477DC26DD5F}" type="datetimeFigureOut">
              <a:rPr lang="ru-RU" smtClean="0"/>
              <a:pPr/>
              <a:t>22.09.2017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E6B17D-FD1F-4880-9A04-A746D7818C3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873DECC-B1D9-4A57-AA1B-D477DC26DD5F}" type="datetimeFigureOut">
              <a:rPr lang="ru-RU" smtClean="0"/>
              <a:pPr/>
              <a:t>22.09.2017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E6B17D-FD1F-4880-9A04-A746D7818C3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873DECC-B1D9-4A57-AA1B-D477DC26DD5F}" type="datetimeFigureOut">
              <a:rPr lang="ru-RU" smtClean="0"/>
              <a:pPr/>
              <a:t>22.09.2017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E6B17D-FD1F-4880-9A04-A746D7818C39}"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301625" y="228600"/>
            <a:ext cx="854075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301625" y="1600200"/>
            <a:ext cx="4194175" cy="2173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194175" cy="2173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301625" y="3925888"/>
            <a:ext cx="4194175" cy="21732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25888"/>
            <a:ext cx="4194175" cy="21732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301625" y="6245225"/>
            <a:ext cx="2289175" cy="476250"/>
          </a:xfrm>
        </p:spPr>
        <p:txBody>
          <a:bodyPr/>
          <a:lstStyle>
            <a:lvl1pPr>
              <a:defRPr/>
            </a:lvl1pPr>
          </a:lstStyle>
          <a:p>
            <a:pPr>
              <a:defRPr/>
            </a:pPr>
            <a:endParaRPr lang="ru-RU"/>
          </a:p>
        </p:txBody>
      </p:sp>
      <p:sp>
        <p:nvSpPr>
          <p:cNvPr id="8" name="Нижний колонтитул 7"/>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9" name="Номер слайда 8"/>
          <p:cNvSpPr>
            <a:spLocks noGrp="1"/>
          </p:cNvSpPr>
          <p:nvPr>
            <p:ph type="sldNum" sz="quarter" idx="12"/>
          </p:nvPr>
        </p:nvSpPr>
        <p:spPr>
          <a:xfrm>
            <a:off x="6553200" y="6245225"/>
            <a:ext cx="2289175" cy="476250"/>
          </a:xfrm>
        </p:spPr>
        <p:txBody>
          <a:bodyPr/>
          <a:lstStyle>
            <a:lvl1pPr>
              <a:defRPr/>
            </a:lvl1pPr>
          </a:lstStyle>
          <a:p>
            <a:pPr>
              <a:defRPr/>
            </a:pPr>
            <a:fld id="{3032DDAE-8D50-401E-AE24-D35D5FFD547E}" type="slidenum">
              <a:rPr lang="ru-RU"/>
              <a:pPr>
                <a:defRPr/>
              </a:pPr>
              <a:t>‹#›</a:t>
            </a:fld>
            <a:endParaRPr lang="ru-RU"/>
          </a:p>
        </p:txBody>
      </p:sp>
    </p:spTree>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39C4269D-B3ED-4D94-AAD5-5ECD49BC8FDC}" type="slidenum">
              <a:rPr lang="en-US"/>
              <a:pPr>
                <a:defRPr/>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873DECC-B1D9-4A57-AA1B-D477DC26DD5F}" type="datetimeFigureOut">
              <a:rPr lang="ru-RU" smtClean="0"/>
              <a:pPr/>
              <a:t>22.09.2017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E6B17D-FD1F-4880-9A04-A746D7818C3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873DECC-B1D9-4A57-AA1B-D477DC26DD5F}" type="datetimeFigureOut">
              <a:rPr lang="ru-RU" smtClean="0"/>
              <a:pPr/>
              <a:t>22.09.2017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E6B17D-FD1F-4880-9A04-A746D7818C3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873DECC-B1D9-4A57-AA1B-D477DC26DD5F}" type="datetimeFigureOut">
              <a:rPr lang="ru-RU" smtClean="0"/>
              <a:pPr/>
              <a:t>22.09.2017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5E6B17D-FD1F-4880-9A04-A746D7818C3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873DECC-B1D9-4A57-AA1B-D477DC26DD5F}" type="datetimeFigureOut">
              <a:rPr lang="ru-RU" smtClean="0"/>
              <a:pPr/>
              <a:t>22.09.2017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5E6B17D-FD1F-4880-9A04-A746D7818C3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873DECC-B1D9-4A57-AA1B-D477DC26DD5F}" type="datetimeFigureOut">
              <a:rPr lang="ru-RU" smtClean="0"/>
              <a:pPr/>
              <a:t>22.09.2017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5E6B17D-FD1F-4880-9A04-A746D7818C3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873DECC-B1D9-4A57-AA1B-D477DC26DD5F}" type="datetimeFigureOut">
              <a:rPr lang="ru-RU" smtClean="0"/>
              <a:pPr/>
              <a:t>22.09.2017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5E6B17D-FD1F-4880-9A04-A746D7818C3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873DECC-B1D9-4A57-AA1B-D477DC26DD5F}" type="datetimeFigureOut">
              <a:rPr lang="ru-RU" smtClean="0"/>
              <a:pPr/>
              <a:t>22.09.2017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5E6B17D-FD1F-4880-9A04-A746D7818C3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873DECC-B1D9-4A57-AA1B-D477DC26DD5F}" type="datetimeFigureOut">
              <a:rPr lang="ru-RU" smtClean="0"/>
              <a:pPr/>
              <a:t>22.09.2017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5E6B17D-FD1F-4880-9A04-A746D7818C3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73DECC-B1D9-4A57-AA1B-D477DC26DD5F}" type="datetimeFigureOut">
              <a:rPr lang="ru-RU" smtClean="0"/>
              <a:pPr/>
              <a:t>22.09.2017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E6B17D-FD1F-4880-9A04-A746D7818C3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2" descr="image309769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Заголовок 5"/>
          <p:cNvSpPr>
            <a:spLocks noGrp="1"/>
          </p:cNvSpPr>
          <p:nvPr>
            <p:ph type="ctrTitle"/>
          </p:nvPr>
        </p:nvSpPr>
        <p:spPr>
          <a:xfrm>
            <a:off x="214282" y="785794"/>
            <a:ext cx="7772400" cy="1743086"/>
          </a:xfrm>
        </p:spPr>
        <p:txBody>
          <a:bodyPr>
            <a:normAutofit fontScale="90000"/>
          </a:bodyPr>
          <a:lstStyle/>
          <a:p>
            <a:pPr>
              <a:spcBef>
                <a:spcPts val="0"/>
              </a:spcBef>
              <a:defRPr/>
            </a:pPr>
            <a:r>
              <a:rPr lang="ru-RU" sz="4900" b="1" cap="all" dirty="0" smtClean="0">
                <a:ln w="12700">
                  <a:solidFill>
                    <a:srgbClr val="FFC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Расстрелянная </a:t>
            </a:r>
            <a:br>
              <a:rPr lang="ru-RU" sz="4900" b="1" cap="all" dirty="0" smtClean="0">
                <a:ln w="12700">
                  <a:solidFill>
                    <a:srgbClr val="FFC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br>
            <a:r>
              <a:rPr lang="ru-RU" sz="4900" b="1" cap="all" dirty="0" smtClean="0">
                <a:ln w="12700">
                  <a:solidFill>
                    <a:srgbClr val="FFC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вера</a:t>
            </a:r>
            <a:r>
              <a:rPr lang="ru-RU" b="1" cap="all" dirty="0" smtClean="0">
                <a:ln w="12700">
                  <a:solidFill>
                    <a:srgbClr val="FFC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
            </a:r>
            <a:br>
              <a:rPr lang="ru-RU" b="1" cap="all" dirty="0" smtClean="0">
                <a:ln w="12700">
                  <a:solidFill>
                    <a:srgbClr val="FFC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br>
            <a:endParaRPr lang="ru-RU" dirty="0"/>
          </a:p>
        </p:txBody>
      </p:sp>
      <p:sp>
        <p:nvSpPr>
          <p:cNvPr id="7" name="Подзаголовок 6"/>
          <p:cNvSpPr>
            <a:spLocks noGrp="1"/>
          </p:cNvSpPr>
          <p:nvPr>
            <p:ph type="subTitle" idx="1"/>
          </p:nvPr>
        </p:nvSpPr>
        <p:spPr>
          <a:xfrm>
            <a:off x="142844" y="4857760"/>
            <a:ext cx="6400800" cy="1752600"/>
          </a:xfrm>
        </p:spPr>
        <p:txBody>
          <a:bodyPr/>
          <a:lstStyle/>
          <a:p>
            <a:pPr algn="l"/>
            <a:r>
              <a:rPr lang="ru-RU" sz="2800" b="1" dirty="0" smtClean="0">
                <a:solidFill>
                  <a:srgbClr val="FFC000"/>
                </a:solidFill>
              </a:rPr>
              <a:t>Автор: А.П. </a:t>
            </a:r>
            <a:r>
              <a:rPr lang="ru-RU" sz="2800" b="1" dirty="0" err="1" smtClean="0">
                <a:solidFill>
                  <a:srgbClr val="FFC000"/>
                </a:solidFill>
              </a:rPr>
              <a:t>Усманова</a:t>
            </a:r>
            <a:r>
              <a:rPr lang="ru-RU" sz="2800" b="1" dirty="0" smtClean="0">
                <a:solidFill>
                  <a:srgbClr val="FFC000"/>
                </a:solidFill>
              </a:rPr>
              <a:t>, </a:t>
            </a:r>
            <a:br>
              <a:rPr lang="ru-RU" sz="2800" b="1" dirty="0" smtClean="0">
                <a:solidFill>
                  <a:srgbClr val="FFC000"/>
                </a:solidFill>
              </a:rPr>
            </a:br>
            <a:r>
              <a:rPr lang="ru-RU" sz="2800" b="1" dirty="0" smtClean="0">
                <a:solidFill>
                  <a:srgbClr val="FFC000"/>
                </a:solidFill>
              </a:rPr>
              <a:t>учитель истории и обществознания</a:t>
            </a:r>
            <a:endParaRPr lang="ru-RU" b="1" dirty="0">
              <a:solidFill>
                <a:srgbClr val="FFC000"/>
              </a:solidFill>
            </a:endParaRP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klin-demianovo.ru/wp-content/uploads/2016/09/148993234-podpis-_stalina.jpg"/>
          <p:cNvPicPr/>
          <p:nvPr/>
        </p:nvPicPr>
        <p:blipFill>
          <a:blip r:embed="rId2"/>
          <a:srcRect/>
          <a:stretch>
            <a:fillRect/>
          </a:stretch>
        </p:blipFill>
        <p:spPr bwMode="auto">
          <a:xfrm>
            <a:off x="428596" y="285728"/>
            <a:ext cx="8215370" cy="611507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hram-chg.ru/wp-content/uploads/2014/11/Spravka-Pavlova.jpg"/>
          <p:cNvPicPr/>
          <p:nvPr/>
        </p:nvPicPr>
        <p:blipFill>
          <a:blip r:embed="rId2"/>
          <a:srcRect/>
          <a:stretch>
            <a:fillRect/>
          </a:stretch>
        </p:blipFill>
        <p:spPr bwMode="auto">
          <a:xfrm>
            <a:off x="214282" y="357166"/>
            <a:ext cx="8572559" cy="614366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sz="quarter"/>
          </p:nvPr>
        </p:nvSpPr>
        <p:spPr>
          <a:xfrm>
            <a:off x="285750" y="0"/>
            <a:ext cx="8540750" cy="1143000"/>
          </a:xfrm>
        </p:spPr>
        <p:txBody>
          <a:bodyPr/>
          <a:lstStyle/>
          <a:p>
            <a:r>
              <a:rPr lang="ru-RU" smtClean="0"/>
              <a:t>Поэты </a:t>
            </a:r>
          </a:p>
        </p:txBody>
      </p:sp>
      <p:pic>
        <p:nvPicPr>
          <p:cNvPr id="8195" name="Picture 2" descr="Ngumil.jpg"/>
          <p:cNvPicPr>
            <a:picLocks noChangeAspect="1" noChangeArrowheads="1"/>
          </p:cNvPicPr>
          <p:nvPr/>
        </p:nvPicPr>
        <p:blipFill>
          <a:blip r:embed="rId2"/>
          <a:srcRect/>
          <a:stretch>
            <a:fillRect/>
          </a:stretch>
        </p:blipFill>
        <p:spPr bwMode="auto">
          <a:xfrm>
            <a:off x="285750" y="1357313"/>
            <a:ext cx="2276475" cy="3076575"/>
          </a:xfrm>
          <a:prstGeom prst="rect">
            <a:avLst/>
          </a:prstGeom>
          <a:noFill/>
          <a:ln w="57150">
            <a:solidFill>
              <a:schemeClr val="tx1"/>
            </a:solidFill>
            <a:miter lim="800000"/>
            <a:headEnd/>
            <a:tailEnd/>
          </a:ln>
        </p:spPr>
      </p:pic>
      <p:sp>
        <p:nvSpPr>
          <p:cNvPr id="8196" name="Прямоугольник 7"/>
          <p:cNvSpPr>
            <a:spLocks noChangeArrowheads="1"/>
          </p:cNvSpPr>
          <p:nvPr/>
        </p:nvSpPr>
        <p:spPr bwMode="auto">
          <a:xfrm>
            <a:off x="214313" y="5214938"/>
            <a:ext cx="2562225" cy="708025"/>
          </a:xfrm>
          <a:prstGeom prst="rect">
            <a:avLst/>
          </a:prstGeom>
          <a:noFill/>
          <a:ln w="9525">
            <a:noFill/>
            <a:miter lim="800000"/>
            <a:headEnd/>
            <a:tailEnd/>
          </a:ln>
        </p:spPr>
        <p:txBody>
          <a:bodyPr wrap="none">
            <a:spAutoFit/>
          </a:bodyPr>
          <a:lstStyle/>
          <a:p>
            <a:pPr algn="ctr"/>
            <a:r>
              <a:rPr lang="ru-RU" sz="2000" b="1">
                <a:latin typeface="Calibri" pitchFamily="34" charset="0"/>
              </a:rPr>
              <a:t>Гумилёв</a:t>
            </a:r>
          </a:p>
          <a:p>
            <a:pPr algn="ctr"/>
            <a:r>
              <a:rPr lang="ru-RU" sz="2000" b="1">
                <a:latin typeface="Calibri" pitchFamily="34" charset="0"/>
              </a:rPr>
              <a:t> Николай Степанович</a:t>
            </a:r>
          </a:p>
        </p:txBody>
      </p:sp>
      <p:sp>
        <p:nvSpPr>
          <p:cNvPr id="8197" name="AutoShape 4" descr="Заболоцкий Николай Алексеевич.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8198" name="AutoShape 6" descr="Заболоцкий Николай Алексеевич.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ru-RU">
              <a:latin typeface="Calibri" pitchFamily="34" charset="0"/>
            </a:endParaRPr>
          </a:p>
        </p:txBody>
      </p:sp>
      <p:sp>
        <p:nvSpPr>
          <p:cNvPr id="8199" name="AutoShape 8" descr="Titsian Tabidze.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ru-RU">
              <a:latin typeface="Calibri" pitchFamily="34" charset="0"/>
            </a:endParaRPr>
          </a:p>
        </p:txBody>
      </p:sp>
      <p:pic>
        <p:nvPicPr>
          <p:cNvPr id="8200" name="Picture 9" descr="C:\Documents and Settings\Администратор\Рабочий стол\репрессиии\220px-Titsian_Tabidze.jpg"/>
          <p:cNvPicPr>
            <a:picLocks noChangeAspect="1" noChangeArrowheads="1"/>
          </p:cNvPicPr>
          <p:nvPr/>
        </p:nvPicPr>
        <p:blipFill>
          <a:blip r:embed="rId3"/>
          <a:srcRect/>
          <a:stretch>
            <a:fillRect/>
          </a:stretch>
        </p:blipFill>
        <p:spPr bwMode="auto">
          <a:xfrm>
            <a:off x="3429000" y="1357313"/>
            <a:ext cx="2071688" cy="3019425"/>
          </a:xfrm>
          <a:prstGeom prst="rect">
            <a:avLst/>
          </a:prstGeom>
          <a:noFill/>
          <a:ln w="57150">
            <a:solidFill>
              <a:schemeClr val="tx1"/>
            </a:solidFill>
            <a:miter lim="800000"/>
            <a:headEnd/>
            <a:tailEnd/>
          </a:ln>
        </p:spPr>
      </p:pic>
      <p:sp>
        <p:nvSpPr>
          <p:cNvPr id="8201" name="Прямоугольник 12"/>
          <p:cNvSpPr>
            <a:spLocks noChangeArrowheads="1"/>
          </p:cNvSpPr>
          <p:nvPr/>
        </p:nvSpPr>
        <p:spPr bwMode="auto">
          <a:xfrm>
            <a:off x="3286125" y="5214938"/>
            <a:ext cx="2363788" cy="708025"/>
          </a:xfrm>
          <a:prstGeom prst="rect">
            <a:avLst/>
          </a:prstGeom>
          <a:noFill/>
          <a:ln w="9525">
            <a:noFill/>
            <a:miter lim="800000"/>
            <a:headEnd/>
            <a:tailEnd/>
          </a:ln>
        </p:spPr>
        <p:txBody>
          <a:bodyPr wrap="none">
            <a:spAutoFit/>
          </a:bodyPr>
          <a:lstStyle/>
          <a:p>
            <a:pPr algn="ctr"/>
            <a:r>
              <a:rPr lang="ru-RU" sz="2000" b="1">
                <a:latin typeface="Calibri" pitchFamily="34" charset="0"/>
              </a:rPr>
              <a:t>Табидзе</a:t>
            </a:r>
          </a:p>
          <a:p>
            <a:pPr algn="ctr"/>
            <a:r>
              <a:rPr lang="ru-RU" sz="2000" b="1">
                <a:latin typeface="Calibri" pitchFamily="34" charset="0"/>
              </a:rPr>
              <a:t> Тициан Юстинович</a:t>
            </a:r>
          </a:p>
        </p:txBody>
      </p:sp>
      <p:sp>
        <p:nvSpPr>
          <p:cNvPr id="8202" name="Прямоугольник 13"/>
          <p:cNvSpPr>
            <a:spLocks noChangeArrowheads="1"/>
          </p:cNvSpPr>
          <p:nvPr/>
        </p:nvSpPr>
        <p:spPr bwMode="auto">
          <a:xfrm>
            <a:off x="6143625" y="5143500"/>
            <a:ext cx="2568575" cy="708025"/>
          </a:xfrm>
          <a:prstGeom prst="rect">
            <a:avLst/>
          </a:prstGeom>
          <a:noFill/>
          <a:ln w="9525">
            <a:noFill/>
            <a:miter lim="800000"/>
            <a:headEnd/>
            <a:tailEnd/>
          </a:ln>
        </p:spPr>
        <p:txBody>
          <a:bodyPr wrap="none">
            <a:spAutoFit/>
          </a:bodyPr>
          <a:lstStyle/>
          <a:p>
            <a:pPr algn="ctr"/>
            <a:r>
              <a:rPr lang="ru-RU" sz="2000" b="1">
                <a:latin typeface="Calibri" pitchFamily="34" charset="0"/>
              </a:rPr>
              <a:t>Заболоцкий</a:t>
            </a:r>
          </a:p>
          <a:p>
            <a:pPr algn="ctr"/>
            <a:r>
              <a:rPr lang="ru-RU" sz="2000" b="1">
                <a:latin typeface="Calibri" pitchFamily="34" charset="0"/>
              </a:rPr>
              <a:t> Николай Алексеевич</a:t>
            </a:r>
          </a:p>
        </p:txBody>
      </p:sp>
      <p:pic>
        <p:nvPicPr>
          <p:cNvPr id="8203" name="Picture 10" descr="C:\Documents and Settings\Администратор\Рабочий стол\репрессиии\Заболоцкий_Николай_Алексеевич.jpg"/>
          <p:cNvPicPr>
            <a:picLocks noChangeAspect="1" noChangeArrowheads="1"/>
          </p:cNvPicPr>
          <p:nvPr/>
        </p:nvPicPr>
        <p:blipFill>
          <a:blip r:embed="rId4"/>
          <a:srcRect/>
          <a:stretch>
            <a:fillRect/>
          </a:stretch>
        </p:blipFill>
        <p:spPr bwMode="auto">
          <a:xfrm>
            <a:off x="6357938" y="1343025"/>
            <a:ext cx="1857375" cy="2987675"/>
          </a:xfrm>
          <a:prstGeom prst="rect">
            <a:avLst/>
          </a:prstGeom>
          <a:noFill/>
          <a:ln w="57150">
            <a:solidFill>
              <a:schemeClr val="tx1"/>
            </a:solidFill>
            <a:miter lim="800000"/>
            <a:headEnd/>
            <a:tailEnd/>
          </a:ln>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sz="quarter"/>
          </p:nvPr>
        </p:nvSpPr>
        <p:spPr/>
        <p:txBody>
          <a:bodyPr/>
          <a:lstStyle/>
          <a:p>
            <a:r>
              <a:rPr lang="ru-RU" smtClean="0"/>
              <a:t>Артисты </a:t>
            </a:r>
          </a:p>
        </p:txBody>
      </p:sp>
      <p:sp>
        <p:nvSpPr>
          <p:cNvPr id="9219" name="Прямоугольник 6"/>
          <p:cNvSpPr>
            <a:spLocks noChangeArrowheads="1"/>
          </p:cNvSpPr>
          <p:nvPr/>
        </p:nvSpPr>
        <p:spPr bwMode="auto">
          <a:xfrm>
            <a:off x="500063" y="4214813"/>
            <a:ext cx="2058987" cy="646112"/>
          </a:xfrm>
          <a:prstGeom prst="rect">
            <a:avLst/>
          </a:prstGeom>
          <a:noFill/>
          <a:ln w="9525">
            <a:noFill/>
            <a:miter lim="800000"/>
            <a:headEnd/>
            <a:tailEnd/>
          </a:ln>
        </p:spPr>
        <p:txBody>
          <a:bodyPr wrap="none">
            <a:spAutoFit/>
          </a:bodyPr>
          <a:lstStyle/>
          <a:p>
            <a:pPr algn="ctr"/>
            <a:r>
              <a:rPr lang="ru-RU" b="1">
                <a:latin typeface="Calibri" pitchFamily="34" charset="0"/>
              </a:rPr>
              <a:t>Русланова</a:t>
            </a:r>
          </a:p>
          <a:p>
            <a:pPr algn="ctr"/>
            <a:r>
              <a:rPr lang="ru-RU" b="1">
                <a:latin typeface="Calibri" pitchFamily="34" charset="0"/>
              </a:rPr>
              <a:t> Лидия Андреевна</a:t>
            </a:r>
          </a:p>
        </p:txBody>
      </p:sp>
      <p:pic>
        <p:nvPicPr>
          <p:cNvPr id="9220" name="Picture 2" descr="C:\Documents and Settings\Администратор\Рабочий стол\репрессиии\250px-Лидия_Русланова.jpg"/>
          <p:cNvPicPr>
            <a:picLocks noChangeAspect="1" noChangeArrowheads="1"/>
          </p:cNvPicPr>
          <p:nvPr/>
        </p:nvPicPr>
        <p:blipFill>
          <a:blip r:embed="rId2"/>
          <a:srcRect/>
          <a:stretch>
            <a:fillRect/>
          </a:stretch>
        </p:blipFill>
        <p:spPr bwMode="auto">
          <a:xfrm>
            <a:off x="285750" y="928688"/>
            <a:ext cx="2892425" cy="2927350"/>
          </a:xfrm>
          <a:prstGeom prst="rect">
            <a:avLst/>
          </a:prstGeom>
          <a:noFill/>
          <a:ln w="57150">
            <a:solidFill>
              <a:schemeClr val="tx1"/>
            </a:solidFill>
            <a:miter lim="800000"/>
            <a:headEnd/>
            <a:tailEnd/>
          </a:ln>
        </p:spPr>
      </p:pic>
      <p:sp>
        <p:nvSpPr>
          <p:cNvPr id="9221" name="Прямоугольник 8"/>
          <p:cNvSpPr>
            <a:spLocks noChangeArrowheads="1"/>
          </p:cNvSpPr>
          <p:nvPr/>
        </p:nvSpPr>
        <p:spPr bwMode="auto">
          <a:xfrm>
            <a:off x="3286125" y="6000750"/>
            <a:ext cx="2511425" cy="646113"/>
          </a:xfrm>
          <a:prstGeom prst="rect">
            <a:avLst/>
          </a:prstGeom>
          <a:noFill/>
          <a:ln w="9525">
            <a:noFill/>
            <a:miter lim="800000"/>
            <a:headEnd/>
            <a:tailEnd/>
          </a:ln>
        </p:spPr>
        <p:txBody>
          <a:bodyPr wrap="none">
            <a:spAutoFit/>
          </a:bodyPr>
          <a:lstStyle/>
          <a:p>
            <a:pPr algn="ctr"/>
            <a:r>
              <a:rPr lang="ru-RU" b="1">
                <a:latin typeface="Calibri" pitchFamily="34" charset="0"/>
              </a:rPr>
              <a:t>Дворжецкий</a:t>
            </a:r>
          </a:p>
          <a:p>
            <a:pPr algn="ctr"/>
            <a:r>
              <a:rPr lang="ru-RU" b="1">
                <a:latin typeface="Calibri" pitchFamily="34" charset="0"/>
              </a:rPr>
              <a:t>Владислав Вацлавович</a:t>
            </a:r>
          </a:p>
        </p:txBody>
      </p:sp>
      <p:pic>
        <p:nvPicPr>
          <p:cNvPr id="9222" name="Picture 3" descr="C:\Documents and Settings\Администратор\Рабочий стол\репрессиии\Vladislav_Dvorzhetsky_as_Captain_Nemo.jpg"/>
          <p:cNvPicPr>
            <a:picLocks noChangeAspect="1" noChangeArrowheads="1"/>
          </p:cNvPicPr>
          <p:nvPr/>
        </p:nvPicPr>
        <p:blipFill>
          <a:blip r:embed="rId3"/>
          <a:srcRect/>
          <a:stretch>
            <a:fillRect/>
          </a:stretch>
        </p:blipFill>
        <p:spPr bwMode="auto">
          <a:xfrm>
            <a:off x="3214688" y="3714750"/>
            <a:ext cx="3175000" cy="2336800"/>
          </a:xfrm>
          <a:prstGeom prst="rect">
            <a:avLst/>
          </a:prstGeom>
          <a:noFill/>
          <a:ln w="57150">
            <a:solidFill>
              <a:schemeClr val="tx1"/>
            </a:solidFill>
            <a:miter lim="800000"/>
            <a:headEnd/>
            <a:tailEnd/>
          </a:ln>
        </p:spPr>
      </p:pic>
      <p:sp>
        <p:nvSpPr>
          <p:cNvPr id="9223" name="Прямоугольник 10"/>
          <p:cNvSpPr>
            <a:spLocks noChangeArrowheads="1"/>
          </p:cNvSpPr>
          <p:nvPr/>
        </p:nvSpPr>
        <p:spPr bwMode="auto">
          <a:xfrm>
            <a:off x="6429375" y="4286250"/>
            <a:ext cx="2416175" cy="646113"/>
          </a:xfrm>
          <a:prstGeom prst="rect">
            <a:avLst/>
          </a:prstGeom>
          <a:noFill/>
          <a:ln w="9525">
            <a:noFill/>
            <a:miter lim="800000"/>
            <a:headEnd/>
            <a:tailEnd/>
          </a:ln>
        </p:spPr>
        <p:txBody>
          <a:bodyPr wrap="none">
            <a:spAutoFit/>
          </a:bodyPr>
          <a:lstStyle/>
          <a:p>
            <a:pPr algn="ctr"/>
            <a:r>
              <a:rPr lang="ru-RU" b="1">
                <a:latin typeface="Calibri" pitchFamily="34" charset="0"/>
              </a:rPr>
              <a:t>Соломон Михайлович</a:t>
            </a:r>
          </a:p>
          <a:p>
            <a:pPr algn="ctr"/>
            <a:r>
              <a:rPr lang="ru-RU" b="1">
                <a:latin typeface="Calibri" pitchFamily="34" charset="0"/>
              </a:rPr>
              <a:t> Михоэлс</a:t>
            </a:r>
          </a:p>
        </p:txBody>
      </p:sp>
      <p:pic>
        <p:nvPicPr>
          <p:cNvPr id="9224" name="Picture 4" descr="C:\Documents and Settings\Администратор\Рабочий стол\репрессиии\images (7).jpg"/>
          <p:cNvPicPr>
            <a:picLocks noChangeAspect="1" noChangeArrowheads="1"/>
          </p:cNvPicPr>
          <p:nvPr/>
        </p:nvPicPr>
        <p:blipFill>
          <a:blip r:embed="rId4"/>
          <a:srcRect/>
          <a:stretch>
            <a:fillRect/>
          </a:stretch>
        </p:blipFill>
        <p:spPr bwMode="auto">
          <a:xfrm>
            <a:off x="6429375" y="857250"/>
            <a:ext cx="2209800" cy="3190875"/>
          </a:xfrm>
          <a:prstGeom prst="rect">
            <a:avLst/>
          </a:prstGeom>
          <a:noFill/>
          <a:ln w="57150">
            <a:solidFill>
              <a:schemeClr val="tx1"/>
            </a:solidFill>
            <a:miter lim="800000"/>
            <a:headEnd/>
            <a:tailEnd/>
          </a:ln>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sz="quarter"/>
          </p:nvPr>
        </p:nvSpPr>
        <p:spPr/>
        <p:txBody>
          <a:bodyPr/>
          <a:lstStyle/>
          <a:p>
            <a:r>
              <a:rPr lang="ru-RU" smtClean="0"/>
              <a:t>Генетики </a:t>
            </a:r>
          </a:p>
        </p:txBody>
      </p:sp>
      <p:sp>
        <p:nvSpPr>
          <p:cNvPr id="10243" name="Прямоугольник 6"/>
          <p:cNvSpPr>
            <a:spLocks noChangeArrowheads="1"/>
          </p:cNvSpPr>
          <p:nvPr/>
        </p:nvSpPr>
        <p:spPr bwMode="auto">
          <a:xfrm>
            <a:off x="785813" y="5214938"/>
            <a:ext cx="2139950" cy="646112"/>
          </a:xfrm>
          <a:prstGeom prst="rect">
            <a:avLst/>
          </a:prstGeom>
          <a:noFill/>
          <a:ln w="9525">
            <a:noFill/>
            <a:miter lim="800000"/>
            <a:headEnd/>
            <a:tailEnd/>
          </a:ln>
        </p:spPr>
        <p:txBody>
          <a:bodyPr wrap="none">
            <a:spAutoFit/>
          </a:bodyPr>
          <a:lstStyle/>
          <a:p>
            <a:pPr algn="ctr"/>
            <a:r>
              <a:rPr lang="ru-RU" b="1">
                <a:latin typeface="Calibri" pitchFamily="34" charset="0"/>
              </a:rPr>
              <a:t>Вавилов</a:t>
            </a:r>
          </a:p>
          <a:p>
            <a:pPr algn="ctr"/>
            <a:r>
              <a:rPr lang="ru-RU" b="1">
                <a:latin typeface="Calibri" pitchFamily="34" charset="0"/>
              </a:rPr>
              <a:t> Николай Иванович</a:t>
            </a:r>
          </a:p>
        </p:txBody>
      </p:sp>
      <p:pic>
        <p:nvPicPr>
          <p:cNvPr id="10244" name="Picture 2" descr="C:\Documents and Settings\Администратор\Рабочий стол\репрессиии\250px-Nikolai_Vavilov_NYWTS.jpg"/>
          <p:cNvPicPr>
            <a:picLocks noChangeAspect="1" noChangeArrowheads="1"/>
          </p:cNvPicPr>
          <p:nvPr/>
        </p:nvPicPr>
        <p:blipFill>
          <a:blip r:embed="rId2"/>
          <a:srcRect/>
          <a:stretch>
            <a:fillRect/>
          </a:stretch>
        </p:blipFill>
        <p:spPr bwMode="auto">
          <a:xfrm>
            <a:off x="357188" y="1285875"/>
            <a:ext cx="2889250" cy="3571875"/>
          </a:xfrm>
          <a:prstGeom prst="rect">
            <a:avLst/>
          </a:prstGeom>
          <a:noFill/>
          <a:ln w="57150">
            <a:solidFill>
              <a:schemeClr val="tx1"/>
            </a:solidFill>
            <a:miter lim="800000"/>
            <a:headEnd/>
            <a:tailEnd/>
          </a:ln>
        </p:spPr>
      </p:pic>
      <p:sp>
        <p:nvSpPr>
          <p:cNvPr id="10245" name="Прямоугольник 4"/>
          <p:cNvSpPr>
            <a:spLocks noChangeArrowheads="1"/>
          </p:cNvSpPr>
          <p:nvPr/>
        </p:nvSpPr>
        <p:spPr bwMode="auto">
          <a:xfrm>
            <a:off x="4214813" y="5143500"/>
            <a:ext cx="4572000" cy="646113"/>
          </a:xfrm>
          <a:prstGeom prst="rect">
            <a:avLst/>
          </a:prstGeom>
          <a:noFill/>
          <a:ln w="9525">
            <a:noFill/>
            <a:miter lim="800000"/>
            <a:headEnd/>
            <a:tailEnd/>
          </a:ln>
        </p:spPr>
        <p:txBody>
          <a:bodyPr>
            <a:spAutoFit/>
          </a:bodyPr>
          <a:lstStyle/>
          <a:p>
            <a:pPr algn="ctr"/>
            <a:r>
              <a:rPr lang="ru-RU" b="1">
                <a:latin typeface="Calibri" pitchFamily="34" charset="0"/>
              </a:rPr>
              <a:t>Тимофеев-Ресовский </a:t>
            </a:r>
          </a:p>
          <a:p>
            <a:pPr algn="ctr"/>
            <a:r>
              <a:rPr lang="ru-RU" b="1">
                <a:latin typeface="Calibri" pitchFamily="34" charset="0"/>
              </a:rPr>
              <a:t>Николай Владимирович</a:t>
            </a:r>
          </a:p>
        </p:txBody>
      </p:sp>
      <p:pic>
        <p:nvPicPr>
          <p:cNvPr id="10246" name="Picture 2" descr="C:\Documents and Settings\Администратор\Рабочий стол\репрессиии\biograf71.jpg"/>
          <p:cNvPicPr>
            <a:picLocks noChangeAspect="1" noChangeArrowheads="1"/>
          </p:cNvPicPr>
          <p:nvPr/>
        </p:nvPicPr>
        <p:blipFill>
          <a:blip r:embed="rId3"/>
          <a:srcRect/>
          <a:stretch>
            <a:fillRect/>
          </a:stretch>
        </p:blipFill>
        <p:spPr bwMode="auto">
          <a:xfrm>
            <a:off x="5357813" y="1214438"/>
            <a:ext cx="2768600" cy="3810000"/>
          </a:xfrm>
          <a:prstGeom prst="rect">
            <a:avLst/>
          </a:prstGeom>
          <a:noFill/>
          <a:ln w="57150">
            <a:solidFill>
              <a:schemeClr val="tx1"/>
            </a:solidFill>
            <a:miter lim="800000"/>
            <a:headEnd/>
            <a:tailEnd/>
          </a:ln>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lstStyle/>
          <a:p>
            <a:r>
              <a:rPr lang="ru-RU" dirty="0" smtClean="0"/>
              <a:t>Н.И. Вавилов</a:t>
            </a:r>
            <a:endParaRPr lang="ru-RU" dirty="0"/>
          </a:p>
        </p:txBody>
      </p:sp>
      <p:pic>
        <p:nvPicPr>
          <p:cNvPr id="4" name="Содержимое 3" descr="http://player.myshared.ru/4/57886/slides/slide_13.jpg"/>
          <p:cNvPicPr>
            <a:picLocks noGrp="1"/>
          </p:cNvPicPr>
          <p:nvPr>
            <p:ph idx="1"/>
          </p:nvPr>
        </p:nvPicPr>
        <p:blipFill>
          <a:blip r:embed="rId2"/>
          <a:srcRect/>
          <a:stretch>
            <a:fillRect/>
          </a:stretch>
        </p:blipFill>
        <p:spPr bwMode="auto">
          <a:xfrm>
            <a:off x="571473" y="1071546"/>
            <a:ext cx="8001056" cy="505461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sz="quarter"/>
          </p:nvPr>
        </p:nvSpPr>
        <p:spPr/>
        <p:txBody>
          <a:bodyPr/>
          <a:lstStyle/>
          <a:p>
            <a:endParaRPr lang="ru-RU" smtClean="0"/>
          </a:p>
        </p:txBody>
      </p:sp>
      <p:sp>
        <p:nvSpPr>
          <p:cNvPr id="11267" name="Содержимое 2"/>
          <p:cNvSpPr>
            <a:spLocks noGrp="1"/>
          </p:cNvSpPr>
          <p:nvPr>
            <p:ph sz="quarter" idx="1"/>
          </p:nvPr>
        </p:nvSpPr>
        <p:spPr/>
        <p:txBody>
          <a:bodyPr/>
          <a:lstStyle/>
          <a:p>
            <a:endParaRPr lang="ru-RU" smtClean="0"/>
          </a:p>
        </p:txBody>
      </p:sp>
      <p:sp>
        <p:nvSpPr>
          <p:cNvPr id="11268" name="Содержимое 3"/>
          <p:cNvSpPr>
            <a:spLocks noGrp="1"/>
          </p:cNvSpPr>
          <p:nvPr>
            <p:ph sz="quarter" idx="2"/>
          </p:nvPr>
        </p:nvSpPr>
        <p:spPr/>
        <p:txBody>
          <a:bodyPr/>
          <a:lstStyle/>
          <a:p>
            <a:endParaRPr lang="ru-RU" smtClean="0"/>
          </a:p>
        </p:txBody>
      </p:sp>
      <p:sp>
        <p:nvSpPr>
          <p:cNvPr id="11269" name="Содержимое 4"/>
          <p:cNvSpPr>
            <a:spLocks noGrp="1"/>
          </p:cNvSpPr>
          <p:nvPr>
            <p:ph sz="quarter" idx="3"/>
          </p:nvPr>
        </p:nvSpPr>
        <p:spPr/>
        <p:txBody>
          <a:bodyPr/>
          <a:lstStyle/>
          <a:p>
            <a:endParaRPr lang="ru-RU" smtClean="0"/>
          </a:p>
        </p:txBody>
      </p:sp>
      <p:sp>
        <p:nvSpPr>
          <p:cNvPr id="11270" name="Содержимое 5"/>
          <p:cNvSpPr>
            <a:spLocks noGrp="1"/>
          </p:cNvSpPr>
          <p:nvPr>
            <p:ph sz="quarter" idx="4"/>
          </p:nvPr>
        </p:nvSpPr>
        <p:spPr/>
        <p:txBody>
          <a:bodyPr/>
          <a:lstStyle/>
          <a:p>
            <a:endParaRPr lang="ru-RU" smtClean="0"/>
          </a:p>
        </p:txBody>
      </p:sp>
      <p:pic>
        <p:nvPicPr>
          <p:cNvPr id="11271" name="Picture 3" descr="C:\Documents and Settings\Администратор\Рабочий стол\репрессиии\84037.jpg"/>
          <p:cNvPicPr>
            <a:picLocks noChangeAspect="1" noChangeArrowheads="1"/>
          </p:cNvPicPr>
          <p:nvPr/>
        </p:nvPicPr>
        <p:blipFill>
          <a:blip r:embed="rId3"/>
          <a:srcRect/>
          <a:stretch>
            <a:fillRect/>
          </a:stretch>
        </p:blipFill>
        <p:spPr bwMode="auto">
          <a:xfrm>
            <a:off x="0" y="214313"/>
            <a:ext cx="9159875" cy="631031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sz="quarter"/>
          </p:nvPr>
        </p:nvSpPr>
        <p:spPr/>
        <p:txBody>
          <a:bodyPr/>
          <a:lstStyle/>
          <a:p>
            <a:endParaRPr lang="ru-RU" smtClean="0"/>
          </a:p>
        </p:txBody>
      </p:sp>
      <p:sp>
        <p:nvSpPr>
          <p:cNvPr id="13315" name="Содержимое 2"/>
          <p:cNvSpPr>
            <a:spLocks noGrp="1"/>
          </p:cNvSpPr>
          <p:nvPr>
            <p:ph sz="quarter" idx="1"/>
          </p:nvPr>
        </p:nvSpPr>
        <p:spPr/>
        <p:txBody>
          <a:bodyPr/>
          <a:lstStyle/>
          <a:p>
            <a:endParaRPr lang="ru-RU" smtClean="0"/>
          </a:p>
        </p:txBody>
      </p:sp>
      <p:sp>
        <p:nvSpPr>
          <p:cNvPr id="13316" name="Содержимое 3"/>
          <p:cNvSpPr>
            <a:spLocks noGrp="1"/>
          </p:cNvSpPr>
          <p:nvPr>
            <p:ph sz="quarter" idx="2"/>
          </p:nvPr>
        </p:nvSpPr>
        <p:spPr/>
        <p:txBody>
          <a:bodyPr/>
          <a:lstStyle/>
          <a:p>
            <a:endParaRPr lang="ru-RU" smtClean="0"/>
          </a:p>
        </p:txBody>
      </p:sp>
      <p:sp>
        <p:nvSpPr>
          <p:cNvPr id="13317" name="Содержимое 4"/>
          <p:cNvSpPr>
            <a:spLocks noGrp="1"/>
          </p:cNvSpPr>
          <p:nvPr>
            <p:ph sz="quarter" idx="3"/>
          </p:nvPr>
        </p:nvSpPr>
        <p:spPr/>
        <p:txBody>
          <a:bodyPr/>
          <a:lstStyle/>
          <a:p>
            <a:endParaRPr lang="ru-RU" smtClean="0"/>
          </a:p>
        </p:txBody>
      </p:sp>
      <p:sp>
        <p:nvSpPr>
          <p:cNvPr id="13318" name="Содержимое 5"/>
          <p:cNvSpPr>
            <a:spLocks noGrp="1"/>
          </p:cNvSpPr>
          <p:nvPr>
            <p:ph sz="quarter" idx="4"/>
          </p:nvPr>
        </p:nvSpPr>
        <p:spPr/>
        <p:txBody>
          <a:bodyPr/>
          <a:lstStyle/>
          <a:p>
            <a:endParaRPr lang="ru-RU" smtClean="0"/>
          </a:p>
        </p:txBody>
      </p:sp>
      <p:pic>
        <p:nvPicPr>
          <p:cNvPr id="13319" name="Picture 2" descr="C:\Documents and Settings\Администратор\Рабочий стол\репрессиии\0_3ac63_f9e675bf_XL (1).jpg"/>
          <p:cNvPicPr>
            <a:picLocks noChangeAspect="1" noChangeArrowheads="1"/>
          </p:cNvPicPr>
          <p:nvPr/>
        </p:nvPicPr>
        <p:blipFill>
          <a:blip r:embed="rId2"/>
          <a:srcRect/>
          <a:stretch>
            <a:fillRect/>
          </a:stretch>
        </p:blipFill>
        <p:spPr bwMode="auto">
          <a:xfrm>
            <a:off x="0" y="357188"/>
            <a:ext cx="9144000" cy="6049962"/>
          </a:xfrm>
          <a:prstGeom prst="rect">
            <a:avLst/>
          </a:prstGeom>
          <a:noFill/>
          <a:ln w="9525">
            <a:noFill/>
            <a:miter lim="800000"/>
            <a:headEnd/>
            <a:tailEnd/>
          </a:ln>
        </p:spPr>
      </p:pic>
      <p:pic>
        <p:nvPicPr>
          <p:cNvPr id="8" name="Picture 2" descr="C:\Documents and Settings\Администратор\Рабочий стол\репрессиии\0_3ac63_f9e675bf_XL (1).jpg"/>
          <p:cNvPicPr>
            <a:picLocks noChangeAspect="1" noChangeArrowheads="1"/>
          </p:cNvPicPr>
          <p:nvPr/>
        </p:nvPicPr>
        <p:blipFill>
          <a:blip r:embed="rId2"/>
          <a:srcRect/>
          <a:stretch>
            <a:fillRect/>
          </a:stretch>
        </p:blipFill>
        <p:spPr bwMode="auto">
          <a:xfrm>
            <a:off x="152400" y="509588"/>
            <a:ext cx="9144000" cy="604996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sz="quarter"/>
          </p:nvPr>
        </p:nvSpPr>
        <p:spPr/>
        <p:txBody>
          <a:bodyPr/>
          <a:lstStyle/>
          <a:p>
            <a:endParaRPr lang="ru-RU" smtClean="0"/>
          </a:p>
        </p:txBody>
      </p:sp>
      <p:sp>
        <p:nvSpPr>
          <p:cNvPr id="14339" name="Содержимое 2"/>
          <p:cNvSpPr>
            <a:spLocks noGrp="1"/>
          </p:cNvSpPr>
          <p:nvPr>
            <p:ph sz="quarter" idx="1"/>
          </p:nvPr>
        </p:nvSpPr>
        <p:spPr/>
        <p:txBody>
          <a:bodyPr/>
          <a:lstStyle/>
          <a:p>
            <a:endParaRPr lang="ru-RU" smtClean="0"/>
          </a:p>
        </p:txBody>
      </p:sp>
      <p:sp>
        <p:nvSpPr>
          <p:cNvPr id="14340" name="Содержимое 3"/>
          <p:cNvSpPr>
            <a:spLocks noGrp="1"/>
          </p:cNvSpPr>
          <p:nvPr>
            <p:ph sz="quarter" idx="2"/>
          </p:nvPr>
        </p:nvSpPr>
        <p:spPr/>
        <p:txBody>
          <a:bodyPr/>
          <a:lstStyle/>
          <a:p>
            <a:endParaRPr lang="ru-RU" smtClean="0"/>
          </a:p>
        </p:txBody>
      </p:sp>
      <p:sp>
        <p:nvSpPr>
          <p:cNvPr id="14341" name="Содержимое 4"/>
          <p:cNvSpPr>
            <a:spLocks noGrp="1"/>
          </p:cNvSpPr>
          <p:nvPr>
            <p:ph sz="quarter" idx="3"/>
          </p:nvPr>
        </p:nvSpPr>
        <p:spPr/>
        <p:txBody>
          <a:bodyPr/>
          <a:lstStyle/>
          <a:p>
            <a:endParaRPr lang="ru-RU" smtClean="0"/>
          </a:p>
        </p:txBody>
      </p:sp>
      <p:sp>
        <p:nvSpPr>
          <p:cNvPr id="14342" name="Содержимое 5"/>
          <p:cNvSpPr>
            <a:spLocks noGrp="1"/>
          </p:cNvSpPr>
          <p:nvPr>
            <p:ph sz="quarter" idx="4"/>
          </p:nvPr>
        </p:nvSpPr>
        <p:spPr/>
        <p:txBody>
          <a:bodyPr/>
          <a:lstStyle/>
          <a:p>
            <a:endParaRPr lang="ru-RU" smtClean="0"/>
          </a:p>
        </p:txBody>
      </p:sp>
      <p:pic>
        <p:nvPicPr>
          <p:cNvPr id="14343" name="Picture 2" descr="C:\Documents and Settings\Администратор\Рабочий стол\репрессиии\009.jpg"/>
          <p:cNvPicPr>
            <a:picLocks noChangeAspect="1" noChangeArrowheads="1"/>
          </p:cNvPicPr>
          <p:nvPr/>
        </p:nvPicPr>
        <p:blipFill>
          <a:blip r:embed="rId2"/>
          <a:srcRect/>
          <a:stretch>
            <a:fillRect/>
          </a:stretch>
        </p:blipFill>
        <p:spPr bwMode="auto">
          <a:xfrm>
            <a:off x="0" y="233363"/>
            <a:ext cx="9144000" cy="59975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sz="quarter"/>
          </p:nvPr>
        </p:nvSpPr>
        <p:spPr/>
        <p:txBody>
          <a:bodyPr/>
          <a:lstStyle/>
          <a:p>
            <a:endParaRPr lang="ru-RU" smtClean="0"/>
          </a:p>
        </p:txBody>
      </p:sp>
      <p:sp>
        <p:nvSpPr>
          <p:cNvPr id="15363" name="Содержимое 2"/>
          <p:cNvSpPr>
            <a:spLocks noGrp="1"/>
          </p:cNvSpPr>
          <p:nvPr>
            <p:ph sz="quarter" idx="1"/>
          </p:nvPr>
        </p:nvSpPr>
        <p:spPr/>
        <p:txBody>
          <a:bodyPr/>
          <a:lstStyle/>
          <a:p>
            <a:endParaRPr lang="ru-RU" smtClean="0"/>
          </a:p>
        </p:txBody>
      </p:sp>
      <p:sp>
        <p:nvSpPr>
          <p:cNvPr id="15364" name="Содержимое 3"/>
          <p:cNvSpPr>
            <a:spLocks noGrp="1"/>
          </p:cNvSpPr>
          <p:nvPr>
            <p:ph sz="quarter" idx="2"/>
          </p:nvPr>
        </p:nvSpPr>
        <p:spPr/>
        <p:txBody>
          <a:bodyPr/>
          <a:lstStyle/>
          <a:p>
            <a:endParaRPr lang="ru-RU" smtClean="0"/>
          </a:p>
        </p:txBody>
      </p:sp>
      <p:sp>
        <p:nvSpPr>
          <p:cNvPr id="15365" name="Содержимое 4"/>
          <p:cNvSpPr>
            <a:spLocks noGrp="1"/>
          </p:cNvSpPr>
          <p:nvPr>
            <p:ph sz="quarter" idx="3"/>
          </p:nvPr>
        </p:nvSpPr>
        <p:spPr/>
        <p:txBody>
          <a:bodyPr/>
          <a:lstStyle/>
          <a:p>
            <a:endParaRPr lang="ru-RU" smtClean="0"/>
          </a:p>
        </p:txBody>
      </p:sp>
      <p:sp>
        <p:nvSpPr>
          <p:cNvPr id="15366" name="Содержимое 5"/>
          <p:cNvSpPr>
            <a:spLocks noGrp="1"/>
          </p:cNvSpPr>
          <p:nvPr>
            <p:ph sz="quarter" idx="4"/>
          </p:nvPr>
        </p:nvSpPr>
        <p:spPr/>
        <p:txBody>
          <a:bodyPr/>
          <a:lstStyle/>
          <a:p>
            <a:endParaRPr lang="ru-RU" smtClean="0"/>
          </a:p>
        </p:txBody>
      </p:sp>
      <p:pic>
        <p:nvPicPr>
          <p:cNvPr id="15367" name="Picture 2" descr="C:\Documents and Settings\Администратор\Рабочий стол\репрессиии\5887_html_m66ec0c67.jpg"/>
          <p:cNvPicPr>
            <a:picLocks noChangeAspect="1" noChangeArrowheads="1"/>
          </p:cNvPicPr>
          <p:nvPr/>
        </p:nvPicPr>
        <p:blipFill>
          <a:blip r:embed="rId2"/>
          <a:srcRect/>
          <a:stretch>
            <a:fillRect/>
          </a:stretch>
        </p:blipFill>
        <p:spPr bwMode="auto">
          <a:xfrm>
            <a:off x="0" y="333375"/>
            <a:ext cx="9144000" cy="618966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p:txBody>
          <a:bodyPr/>
          <a:lstStyle/>
          <a:p>
            <a:endParaRPr lang="ru-RU" smtClean="0"/>
          </a:p>
        </p:txBody>
      </p:sp>
      <p:sp>
        <p:nvSpPr>
          <p:cNvPr id="5123" name="Содержимое 2"/>
          <p:cNvSpPr>
            <a:spLocks noGrp="1"/>
          </p:cNvSpPr>
          <p:nvPr>
            <p:ph idx="1"/>
          </p:nvPr>
        </p:nvSpPr>
        <p:spPr/>
        <p:txBody>
          <a:bodyPr/>
          <a:lstStyle/>
          <a:p>
            <a:endParaRPr lang="ru-RU" smtClean="0"/>
          </a:p>
        </p:txBody>
      </p:sp>
      <p:pic>
        <p:nvPicPr>
          <p:cNvPr id="5124" name="Picture 2" descr="C:\Documents and Settings\Администратор\Рабочий стол\репрессии картинки\030100P000513.jpg"/>
          <p:cNvPicPr>
            <a:picLocks noChangeAspect="1" noChangeArrowheads="1"/>
          </p:cNvPicPr>
          <p:nvPr/>
        </p:nvPicPr>
        <p:blipFill>
          <a:blip r:embed="rId2"/>
          <a:srcRect/>
          <a:stretch>
            <a:fillRect/>
          </a:stretch>
        </p:blipFill>
        <p:spPr bwMode="auto">
          <a:xfrm>
            <a:off x="0" y="0"/>
            <a:ext cx="9275763" cy="6858000"/>
          </a:xfrm>
          <a:prstGeom prst="rect">
            <a:avLst/>
          </a:prstGeom>
          <a:noFill/>
          <a:ln w="9525">
            <a:noFill/>
            <a:miter lim="800000"/>
            <a:headEnd/>
            <a:tailEnd/>
          </a:ln>
        </p:spPr>
      </p:pic>
      <p:sp>
        <p:nvSpPr>
          <p:cNvPr id="5" name="Прямоугольник 4"/>
          <p:cNvSpPr/>
          <p:nvPr/>
        </p:nvSpPr>
        <p:spPr>
          <a:xfrm>
            <a:off x="3786182" y="214290"/>
            <a:ext cx="5162010" cy="4247317"/>
          </a:xfrm>
          <a:prstGeom prst="rect">
            <a:avLst/>
          </a:prstGeom>
          <a:noFill/>
          <a:ln>
            <a:noFill/>
          </a:ln>
        </p:spPr>
        <p:txBody>
          <a:bodyPr>
            <a:spAutoFit/>
          </a:bodyPr>
          <a:lstStyle/>
          <a:p>
            <a:pPr algn="ctr" fontAlgn="auto">
              <a:spcBef>
                <a:spcPts val="0"/>
              </a:spcBef>
              <a:spcAft>
                <a:spcPts val="0"/>
              </a:spcAft>
              <a:defRPr/>
            </a:pPr>
            <a:r>
              <a:rPr lang="ru-RU" sz="5400" b="1" cap="all" dirty="0">
                <a:ln w="12700">
                  <a:solidFill>
                    <a:srgbClr val="FFC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30 октября </a:t>
            </a:r>
          </a:p>
          <a:p>
            <a:pPr algn="ctr" fontAlgn="auto">
              <a:spcBef>
                <a:spcPts val="0"/>
              </a:spcBef>
              <a:spcAft>
                <a:spcPts val="0"/>
              </a:spcAft>
              <a:defRPr/>
            </a:pPr>
            <a:r>
              <a:rPr lang="ru-RU" sz="5400" b="1" cap="all" dirty="0">
                <a:ln w="12700">
                  <a:solidFill>
                    <a:srgbClr val="FFC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День памяти жертв </a:t>
            </a:r>
          </a:p>
          <a:p>
            <a:pPr algn="ctr" fontAlgn="auto">
              <a:spcBef>
                <a:spcPts val="0"/>
              </a:spcBef>
              <a:spcAft>
                <a:spcPts val="0"/>
              </a:spcAft>
              <a:defRPr/>
            </a:pPr>
            <a:r>
              <a:rPr lang="ru-RU" sz="5400" b="1" cap="all" dirty="0">
                <a:ln w="12700">
                  <a:solidFill>
                    <a:srgbClr val="FFC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политических</a:t>
            </a:r>
          </a:p>
          <a:p>
            <a:pPr algn="ctr" fontAlgn="auto">
              <a:spcBef>
                <a:spcPts val="0"/>
              </a:spcBef>
              <a:spcAft>
                <a:spcPts val="0"/>
              </a:spcAft>
              <a:defRPr/>
            </a:pPr>
            <a:r>
              <a:rPr lang="ru-RU" sz="5400" b="1" cap="all" dirty="0">
                <a:ln w="12700">
                  <a:solidFill>
                    <a:srgbClr val="FFC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 репрессий</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sz="quarter"/>
          </p:nvPr>
        </p:nvSpPr>
        <p:spPr/>
        <p:txBody>
          <a:bodyPr/>
          <a:lstStyle/>
          <a:p>
            <a:endParaRPr lang="ru-RU" smtClean="0"/>
          </a:p>
        </p:txBody>
      </p:sp>
      <p:sp>
        <p:nvSpPr>
          <p:cNvPr id="16387" name="Содержимое 2"/>
          <p:cNvSpPr>
            <a:spLocks noGrp="1"/>
          </p:cNvSpPr>
          <p:nvPr>
            <p:ph sz="quarter" idx="1"/>
          </p:nvPr>
        </p:nvSpPr>
        <p:spPr/>
        <p:txBody>
          <a:bodyPr/>
          <a:lstStyle/>
          <a:p>
            <a:endParaRPr lang="ru-RU" smtClean="0"/>
          </a:p>
        </p:txBody>
      </p:sp>
      <p:sp>
        <p:nvSpPr>
          <p:cNvPr id="16388" name="Содержимое 3"/>
          <p:cNvSpPr>
            <a:spLocks noGrp="1"/>
          </p:cNvSpPr>
          <p:nvPr>
            <p:ph sz="quarter" idx="2"/>
          </p:nvPr>
        </p:nvSpPr>
        <p:spPr/>
        <p:txBody>
          <a:bodyPr/>
          <a:lstStyle/>
          <a:p>
            <a:endParaRPr lang="ru-RU" smtClean="0"/>
          </a:p>
        </p:txBody>
      </p:sp>
      <p:sp>
        <p:nvSpPr>
          <p:cNvPr id="16389" name="Содержимое 4"/>
          <p:cNvSpPr>
            <a:spLocks noGrp="1"/>
          </p:cNvSpPr>
          <p:nvPr>
            <p:ph sz="quarter" idx="3"/>
          </p:nvPr>
        </p:nvSpPr>
        <p:spPr/>
        <p:txBody>
          <a:bodyPr/>
          <a:lstStyle/>
          <a:p>
            <a:endParaRPr lang="ru-RU" smtClean="0"/>
          </a:p>
        </p:txBody>
      </p:sp>
      <p:sp>
        <p:nvSpPr>
          <p:cNvPr id="16390" name="Содержимое 5"/>
          <p:cNvSpPr>
            <a:spLocks noGrp="1"/>
          </p:cNvSpPr>
          <p:nvPr>
            <p:ph sz="quarter" idx="4"/>
          </p:nvPr>
        </p:nvSpPr>
        <p:spPr/>
        <p:txBody>
          <a:bodyPr/>
          <a:lstStyle/>
          <a:p>
            <a:endParaRPr lang="ru-RU" smtClean="0"/>
          </a:p>
        </p:txBody>
      </p:sp>
      <p:pic>
        <p:nvPicPr>
          <p:cNvPr id="16391" name="Picture 2" descr="C:\Documents and Settings\Администратор\Рабочий стол\репрессиии\218959051.jpg"/>
          <p:cNvPicPr>
            <a:picLocks noChangeAspect="1" noChangeArrowheads="1"/>
          </p:cNvPicPr>
          <p:nvPr/>
        </p:nvPicPr>
        <p:blipFill>
          <a:blip r:embed="rId2"/>
          <a:srcRect/>
          <a:stretch>
            <a:fillRect/>
          </a:stretch>
        </p:blipFill>
        <p:spPr bwMode="auto">
          <a:xfrm>
            <a:off x="-14288" y="500063"/>
            <a:ext cx="9158288" cy="578643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sz="quarter"/>
          </p:nvPr>
        </p:nvSpPr>
        <p:spPr/>
        <p:txBody>
          <a:bodyPr/>
          <a:lstStyle/>
          <a:p>
            <a:endParaRPr lang="ru-RU" smtClean="0"/>
          </a:p>
        </p:txBody>
      </p:sp>
      <p:sp>
        <p:nvSpPr>
          <p:cNvPr id="17411" name="Содержимое 2"/>
          <p:cNvSpPr>
            <a:spLocks noGrp="1"/>
          </p:cNvSpPr>
          <p:nvPr>
            <p:ph sz="quarter" idx="1"/>
          </p:nvPr>
        </p:nvSpPr>
        <p:spPr/>
        <p:txBody>
          <a:bodyPr/>
          <a:lstStyle/>
          <a:p>
            <a:endParaRPr lang="ru-RU" smtClean="0"/>
          </a:p>
        </p:txBody>
      </p:sp>
      <p:sp>
        <p:nvSpPr>
          <p:cNvPr id="17412" name="Содержимое 3"/>
          <p:cNvSpPr>
            <a:spLocks noGrp="1"/>
          </p:cNvSpPr>
          <p:nvPr>
            <p:ph sz="quarter" idx="2"/>
          </p:nvPr>
        </p:nvSpPr>
        <p:spPr/>
        <p:txBody>
          <a:bodyPr/>
          <a:lstStyle/>
          <a:p>
            <a:endParaRPr lang="ru-RU" smtClean="0"/>
          </a:p>
        </p:txBody>
      </p:sp>
      <p:sp>
        <p:nvSpPr>
          <p:cNvPr id="17413" name="Содержимое 4"/>
          <p:cNvSpPr>
            <a:spLocks noGrp="1"/>
          </p:cNvSpPr>
          <p:nvPr>
            <p:ph sz="quarter" idx="3"/>
          </p:nvPr>
        </p:nvSpPr>
        <p:spPr/>
        <p:txBody>
          <a:bodyPr/>
          <a:lstStyle/>
          <a:p>
            <a:endParaRPr lang="ru-RU" smtClean="0"/>
          </a:p>
        </p:txBody>
      </p:sp>
      <p:sp>
        <p:nvSpPr>
          <p:cNvPr id="17414" name="Содержимое 5"/>
          <p:cNvSpPr>
            <a:spLocks noGrp="1"/>
          </p:cNvSpPr>
          <p:nvPr>
            <p:ph sz="quarter" idx="4"/>
          </p:nvPr>
        </p:nvSpPr>
        <p:spPr/>
        <p:txBody>
          <a:bodyPr/>
          <a:lstStyle/>
          <a:p>
            <a:endParaRPr lang="ru-RU" smtClean="0"/>
          </a:p>
        </p:txBody>
      </p:sp>
      <p:pic>
        <p:nvPicPr>
          <p:cNvPr id="17415" name="Picture 2" descr="C:\Documents and Settings\Администратор\Рабочий стол\репрессиии\arkhipelag.jpg"/>
          <p:cNvPicPr>
            <a:picLocks noChangeAspect="1" noChangeArrowheads="1"/>
          </p:cNvPicPr>
          <p:nvPr/>
        </p:nvPicPr>
        <p:blipFill>
          <a:blip r:embed="rId2"/>
          <a:srcRect/>
          <a:stretch>
            <a:fillRect/>
          </a:stretch>
        </p:blipFill>
        <p:spPr bwMode="auto">
          <a:xfrm>
            <a:off x="500063" y="0"/>
            <a:ext cx="8355012" cy="685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sz="quarter"/>
          </p:nvPr>
        </p:nvSpPr>
        <p:spPr/>
        <p:txBody>
          <a:bodyPr/>
          <a:lstStyle/>
          <a:p>
            <a:endParaRPr lang="ru-RU" smtClean="0"/>
          </a:p>
        </p:txBody>
      </p:sp>
      <p:sp>
        <p:nvSpPr>
          <p:cNvPr id="18435" name="Содержимое 2"/>
          <p:cNvSpPr>
            <a:spLocks noGrp="1"/>
          </p:cNvSpPr>
          <p:nvPr>
            <p:ph sz="quarter" idx="1"/>
          </p:nvPr>
        </p:nvSpPr>
        <p:spPr/>
        <p:txBody>
          <a:bodyPr/>
          <a:lstStyle/>
          <a:p>
            <a:endParaRPr lang="ru-RU" smtClean="0"/>
          </a:p>
        </p:txBody>
      </p:sp>
      <p:sp>
        <p:nvSpPr>
          <p:cNvPr id="18436" name="Содержимое 3"/>
          <p:cNvSpPr>
            <a:spLocks noGrp="1"/>
          </p:cNvSpPr>
          <p:nvPr>
            <p:ph sz="quarter" idx="2"/>
          </p:nvPr>
        </p:nvSpPr>
        <p:spPr/>
        <p:txBody>
          <a:bodyPr/>
          <a:lstStyle/>
          <a:p>
            <a:endParaRPr lang="ru-RU" smtClean="0"/>
          </a:p>
        </p:txBody>
      </p:sp>
      <p:sp>
        <p:nvSpPr>
          <p:cNvPr id="18437" name="Содержимое 4"/>
          <p:cNvSpPr>
            <a:spLocks noGrp="1"/>
          </p:cNvSpPr>
          <p:nvPr>
            <p:ph sz="quarter" idx="3"/>
          </p:nvPr>
        </p:nvSpPr>
        <p:spPr/>
        <p:txBody>
          <a:bodyPr/>
          <a:lstStyle/>
          <a:p>
            <a:endParaRPr lang="ru-RU" smtClean="0"/>
          </a:p>
        </p:txBody>
      </p:sp>
      <p:sp>
        <p:nvSpPr>
          <p:cNvPr id="18438" name="Содержимое 5"/>
          <p:cNvSpPr>
            <a:spLocks noGrp="1"/>
          </p:cNvSpPr>
          <p:nvPr>
            <p:ph sz="quarter" idx="4"/>
          </p:nvPr>
        </p:nvSpPr>
        <p:spPr/>
        <p:txBody>
          <a:bodyPr/>
          <a:lstStyle/>
          <a:p>
            <a:endParaRPr lang="ru-RU" smtClean="0"/>
          </a:p>
        </p:txBody>
      </p:sp>
      <p:pic>
        <p:nvPicPr>
          <p:cNvPr id="18439" name="Picture 2" descr="C:\Documents and Settings\Администратор\Рабочий стол\репрессиии\images (5).jpg"/>
          <p:cNvPicPr>
            <a:picLocks noChangeAspect="1" noChangeArrowheads="1"/>
          </p:cNvPicPr>
          <p:nvPr/>
        </p:nvPicPr>
        <p:blipFill>
          <a:blip r:embed="rId2"/>
          <a:srcRect/>
          <a:stretch>
            <a:fillRect/>
          </a:stretch>
        </p:blipFill>
        <p:spPr bwMode="auto">
          <a:xfrm>
            <a:off x="0" y="34925"/>
            <a:ext cx="9144000" cy="641508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sz="quarter"/>
          </p:nvPr>
        </p:nvSpPr>
        <p:spPr/>
        <p:txBody>
          <a:bodyPr/>
          <a:lstStyle/>
          <a:p>
            <a:endParaRPr lang="ru-RU" smtClean="0"/>
          </a:p>
        </p:txBody>
      </p:sp>
      <p:sp>
        <p:nvSpPr>
          <p:cNvPr id="19459" name="Прямоугольник 6"/>
          <p:cNvSpPr>
            <a:spLocks noChangeArrowheads="1"/>
          </p:cNvSpPr>
          <p:nvPr/>
        </p:nvSpPr>
        <p:spPr bwMode="auto">
          <a:xfrm>
            <a:off x="4857752" y="1285861"/>
            <a:ext cx="3429000" cy="1754326"/>
          </a:xfrm>
          <a:prstGeom prst="rect">
            <a:avLst/>
          </a:prstGeom>
          <a:noFill/>
          <a:ln w="9525">
            <a:noFill/>
            <a:miter lim="800000"/>
            <a:headEnd/>
            <a:tailEnd/>
          </a:ln>
        </p:spPr>
        <p:txBody>
          <a:bodyPr wrap="square">
            <a:spAutoFit/>
          </a:bodyPr>
          <a:lstStyle/>
          <a:p>
            <a:pPr algn="ctr"/>
            <a:r>
              <a:rPr lang="ru-RU" sz="3600" dirty="0">
                <a:latin typeface="Calibri" pitchFamily="34" charset="0"/>
              </a:rPr>
              <a:t>Ахматова</a:t>
            </a:r>
          </a:p>
          <a:p>
            <a:pPr algn="ctr"/>
            <a:r>
              <a:rPr lang="ru-RU" sz="3600" dirty="0">
                <a:latin typeface="Calibri" pitchFamily="34" charset="0"/>
              </a:rPr>
              <a:t>Анна </a:t>
            </a:r>
          </a:p>
          <a:p>
            <a:pPr algn="ctr"/>
            <a:r>
              <a:rPr lang="ru-RU" sz="3600" dirty="0">
                <a:latin typeface="Calibri" pitchFamily="34" charset="0"/>
              </a:rPr>
              <a:t>Андреевна</a:t>
            </a:r>
          </a:p>
        </p:txBody>
      </p:sp>
      <p:pic>
        <p:nvPicPr>
          <p:cNvPr id="19460" name="Picture 2" descr="C:\Documents and Settings\Администратор\Рабочий стол\репрессиии\250px-A._Gorenko.jpg"/>
          <p:cNvPicPr>
            <a:picLocks noChangeAspect="1" noChangeArrowheads="1"/>
          </p:cNvPicPr>
          <p:nvPr/>
        </p:nvPicPr>
        <p:blipFill>
          <a:blip r:embed="rId2"/>
          <a:srcRect/>
          <a:stretch>
            <a:fillRect/>
          </a:stretch>
        </p:blipFill>
        <p:spPr bwMode="auto">
          <a:xfrm>
            <a:off x="928688" y="1143000"/>
            <a:ext cx="3357562" cy="4552950"/>
          </a:xfrm>
          <a:prstGeom prst="rect">
            <a:avLst/>
          </a:prstGeom>
          <a:noFill/>
          <a:ln w="57150">
            <a:solidFill>
              <a:schemeClr val="tx1"/>
            </a:solidFill>
            <a:miter lim="800000"/>
            <a:headEnd/>
            <a:tailEnd/>
          </a:ln>
        </p:spPr>
      </p:pic>
      <p:sp>
        <p:nvSpPr>
          <p:cNvPr id="5" name="Прямоугольник 4"/>
          <p:cNvSpPr/>
          <p:nvPr/>
        </p:nvSpPr>
        <p:spPr>
          <a:xfrm>
            <a:off x="4929190" y="3429000"/>
            <a:ext cx="3286148" cy="3046988"/>
          </a:xfrm>
          <a:prstGeom prst="rect">
            <a:avLst/>
          </a:prstGeom>
        </p:spPr>
        <p:txBody>
          <a:bodyPr wrap="square">
            <a:spAutoFit/>
          </a:bodyPr>
          <a:lstStyle/>
          <a:p>
            <a:r>
              <a:rPr lang="ru-RU" sz="2400" b="1" dirty="0" smtClean="0"/>
              <a:t>Перед этим горем гнутся горы,</a:t>
            </a:r>
          </a:p>
          <a:p>
            <a:r>
              <a:rPr lang="ru-RU" sz="2400" b="1" dirty="0" smtClean="0"/>
              <a:t>Не течет великая река,</a:t>
            </a:r>
          </a:p>
          <a:p>
            <a:r>
              <a:rPr lang="ru-RU" sz="2400" b="1" dirty="0" smtClean="0"/>
              <a:t>Но крепки тюремные затворы,</a:t>
            </a:r>
          </a:p>
          <a:p>
            <a:r>
              <a:rPr lang="ru-RU" sz="2400" b="1" dirty="0" smtClean="0"/>
              <a:t>А за ними "каторжные норы"</a:t>
            </a:r>
          </a:p>
          <a:p>
            <a:r>
              <a:rPr lang="ru-RU" sz="2400" b="1" dirty="0" smtClean="0"/>
              <a:t>И смертельная тоска.</a:t>
            </a:r>
            <a:endParaRPr lang="ru-RU" sz="2400" b="1" dirty="0"/>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sz="quarter"/>
          </p:nvPr>
        </p:nvSpPr>
        <p:spPr/>
        <p:txBody>
          <a:bodyPr/>
          <a:lstStyle/>
          <a:p>
            <a:endParaRPr lang="ru-RU" smtClean="0"/>
          </a:p>
        </p:txBody>
      </p:sp>
      <p:sp>
        <p:nvSpPr>
          <p:cNvPr id="22531" name="Содержимое 2"/>
          <p:cNvSpPr>
            <a:spLocks noGrp="1"/>
          </p:cNvSpPr>
          <p:nvPr>
            <p:ph sz="quarter" idx="1"/>
          </p:nvPr>
        </p:nvSpPr>
        <p:spPr/>
        <p:txBody>
          <a:bodyPr/>
          <a:lstStyle/>
          <a:p>
            <a:endParaRPr lang="ru-RU" smtClean="0"/>
          </a:p>
        </p:txBody>
      </p:sp>
      <p:sp>
        <p:nvSpPr>
          <p:cNvPr id="22532" name="Содержимое 3"/>
          <p:cNvSpPr>
            <a:spLocks noGrp="1"/>
          </p:cNvSpPr>
          <p:nvPr>
            <p:ph sz="quarter" idx="2"/>
          </p:nvPr>
        </p:nvSpPr>
        <p:spPr/>
        <p:txBody>
          <a:bodyPr/>
          <a:lstStyle/>
          <a:p>
            <a:endParaRPr lang="ru-RU" smtClean="0"/>
          </a:p>
        </p:txBody>
      </p:sp>
      <p:sp>
        <p:nvSpPr>
          <p:cNvPr id="22533" name="Содержимое 4"/>
          <p:cNvSpPr>
            <a:spLocks noGrp="1"/>
          </p:cNvSpPr>
          <p:nvPr>
            <p:ph sz="quarter" idx="3"/>
          </p:nvPr>
        </p:nvSpPr>
        <p:spPr/>
        <p:txBody>
          <a:bodyPr/>
          <a:lstStyle/>
          <a:p>
            <a:endParaRPr lang="ru-RU" smtClean="0"/>
          </a:p>
        </p:txBody>
      </p:sp>
      <p:sp>
        <p:nvSpPr>
          <p:cNvPr id="22534" name="Содержимое 5"/>
          <p:cNvSpPr>
            <a:spLocks noGrp="1"/>
          </p:cNvSpPr>
          <p:nvPr>
            <p:ph sz="quarter" idx="4"/>
          </p:nvPr>
        </p:nvSpPr>
        <p:spPr/>
        <p:txBody>
          <a:bodyPr/>
          <a:lstStyle/>
          <a:p>
            <a:endParaRPr lang="ru-RU" smtClean="0"/>
          </a:p>
        </p:txBody>
      </p:sp>
      <p:pic>
        <p:nvPicPr>
          <p:cNvPr id="22535" name="Picture 2" descr="C:\Documents and Settings\Администратор\Рабочий стол\репрессиии\257101270.jpg"/>
          <p:cNvPicPr>
            <a:picLocks noChangeAspect="1" noChangeArrowheads="1"/>
          </p:cNvPicPr>
          <p:nvPr/>
        </p:nvPicPr>
        <p:blipFill>
          <a:blip r:embed="rId2"/>
          <a:srcRect/>
          <a:stretch>
            <a:fillRect/>
          </a:stretch>
        </p:blipFill>
        <p:spPr bwMode="auto">
          <a:xfrm>
            <a:off x="428596" y="428604"/>
            <a:ext cx="8583642" cy="592935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sz="quarter"/>
          </p:nvPr>
        </p:nvSpPr>
        <p:spPr/>
        <p:txBody>
          <a:bodyPr/>
          <a:lstStyle/>
          <a:p>
            <a:endParaRPr lang="ru-RU" smtClean="0"/>
          </a:p>
        </p:txBody>
      </p:sp>
      <p:sp>
        <p:nvSpPr>
          <p:cNvPr id="23555" name="Содержимое 2"/>
          <p:cNvSpPr>
            <a:spLocks noGrp="1"/>
          </p:cNvSpPr>
          <p:nvPr>
            <p:ph sz="quarter" idx="1"/>
          </p:nvPr>
        </p:nvSpPr>
        <p:spPr/>
        <p:txBody>
          <a:bodyPr/>
          <a:lstStyle/>
          <a:p>
            <a:endParaRPr lang="ru-RU" smtClean="0"/>
          </a:p>
        </p:txBody>
      </p:sp>
      <p:sp>
        <p:nvSpPr>
          <p:cNvPr id="23556" name="Содержимое 3"/>
          <p:cNvSpPr>
            <a:spLocks noGrp="1"/>
          </p:cNvSpPr>
          <p:nvPr>
            <p:ph sz="quarter" idx="2"/>
          </p:nvPr>
        </p:nvSpPr>
        <p:spPr/>
        <p:txBody>
          <a:bodyPr/>
          <a:lstStyle/>
          <a:p>
            <a:endParaRPr lang="ru-RU" smtClean="0"/>
          </a:p>
        </p:txBody>
      </p:sp>
      <p:sp>
        <p:nvSpPr>
          <p:cNvPr id="23557" name="Содержимое 4"/>
          <p:cNvSpPr>
            <a:spLocks noGrp="1"/>
          </p:cNvSpPr>
          <p:nvPr>
            <p:ph sz="quarter" idx="3"/>
          </p:nvPr>
        </p:nvSpPr>
        <p:spPr/>
        <p:txBody>
          <a:bodyPr/>
          <a:lstStyle/>
          <a:p>
            <a:endParaRPr lang="ru-RU" smtClean="0"/>
          </a:p>
        </p:txBody>
      </p:sp>
      <p:sp>
        <p:nvSpPr>
          <p:cNvPr id="23558" name="Содержимое 5"/>
          <p:cNvSpPr>
            <a:spLocks noGrp="1"/>
          </p:cNvSpPr>
          <p:nvPr>
            <p:ph sz="quarter" idx="4"/>
          </p:nvPr>
        </p:nvSpPr>
        <p:spPr/>
        <p:txBody>
          <a:bodyPr/>
          <a:lstStyle/>
          <a:p>
            <a:endParaRPr lang="ru-RU" smtClean="0"/>
          </a:p>
        </p:txBody>
      </p:sp>
      <p:pic>
        <p:nvPicPr>
          <p:cNvPr id="23559" name="Picture 2" descr="C:\Documents and Settings\Администратор\Рабочий стол\репрессиии\images (2).jpg"/>
          <p:cNvPicPr>
            <a:picLocks noChangeAspect="1" noChangeArrowheads="1"/>
          </p:cNvPicPr>
          <p:nvPr/>
        </p:nvPicPr>
        <p:blipFill>
          <a:blip r:embed="rId2"/>
          <a:srcRect/>
          <a:stretch>
            <a:fillRect/>
          </a:stretch>
        </p:blipFill>
        <p:spPr bwMode="auto">
          <a:xfrm>
            <a:off x="0" y="263525"/>
            <a:ext cx="9144000" cy="562768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sz="quarter"/>
          </p:nvPr>
        </p:nvSpPr>
        <p:spPr>
          <a:xfrm>
            <a:off x="357188" y="6500834"/>
            <a:ext cx="8540750" cy="214290"/>
          </a:xfrm>
        </p:spPr>
        <p:txBody>
          <a:bodyPr>
            <a:normAutofit fontScale="90000"/>
          </a:bodyPr>
          <a:lstStyle/>
          <a:p>
            <a:endParaRPr lang="ru-RU" dirty="0" smtClean="0"/>
          </a:p>
        </p:txBody>
      </p:sp>
      <p:sp>
        <p:nvSpPr>
          <p:cNvPr id="24579" name="Прямоугольник 6"/>
          <p:cNvSpPr>
            <a:spLocks noChangeArrowheads="1"/>
          </p:cNvSpPr>
          <p:nvPr/>
        </p:nvSpPr>
        <p:spPr bwMode="auto">
          <a:xfrm>
            <a:off x="4000500" y="428604"/>
            <a:ext cx="4857750" cy="1077218"/>
          </a:xfrm>
          <a:prstGeom prst="rect">
            <a:avLst/>
          </a:prstGeom>
          <a:noFill/>
          <a:ln w="9525">
            <a:noFill/>
            <a:miter lim="800000"/>
            <a:headEnd/>
            <a:tailEnd/>
          </a:ln>
        </p:spPr>
        <p:txBody>
          <a:bodyPr wrap="square">
            <a:spAutoFit/>
          </a:bodyPr>
          <a:lstStyle/>
          <a:p>
            <a:pPr algn="ctr"/>
            <a:r>
              <a:rPr lang="ru-RU" sz="3200" b="1" i="1" dirty="0">
                <a:latin typeface="Calibri" pitchFamily="34" charset="0"/>
              </a:rPr>
              <a:t>Анна Ахматова</a:t>
            </a:r>
          </a:p>
          <a:p>
            <a:pPr algn="ctr"/>
            <a:r>
              <a:rPr lang="ru-RU" sz="3200" b="1" i="1" dirty="0">
                <a:solidFill>
                  <a:srgbClr val="002060"/>
                </a:solidFill>
                <a:latin typeface="Calibri" pitchFamily="34" charset="0"/>
              </a:rPr>
              <a:t>«Вступление»</a:t>
            </a:r>
            <a:endParaRPr lang="ru-RU" sz="3200" dirty="0">
              <a:solidFill>
                <a:srgbClr val="002060"/>
              </a:solidFill>
              <a:latin typeface="Calibri" pitchFamily="34" charset="0"/>
            </a:endParaRPr>
          </a:p>
        </p:txBody>
      </p:sp>
      <p:pic>
        <p:nvPicPr>
          <p:cNvPr id="24580" name="Picture 2" descr="C:\Documents and Settings\Администратор\Рабочий стол\репрессиии\images (8).jpg"/>
          <p:cNvPicPr>
            <a:picLocks noChangeAspect="1" noChangeArrowheads="1"/>
          </p:cNvPicPr>
          <p:nvPr/>
        </p:nvPicPr>
        <p:blipFill>
          <a:blip r:embed="rId2"/>
          <a:srcRect/>
          <a:stretch>
            <a:fillRect/>
          </a:stretch>
        </p:blipFill>
        <p:spPr bwMode="auto">
          <a:xfrm>
            <a:off x="428625" y="642938"/>
            <a:ext cx="3071805" cy="4357698"/>
          </a:xfrm>
          <a:prstGeom prst="rect">
            <a:avLst/>
          </a:prstGeom>
          <a:noFill/>
          <a:ln w="57150">
            <a:solidFill>
              <a:schemeClr val="tx1"/>
            </a:solidFill>
            <a:miter lim="800000"/>
            <a:headEnd/>
            <a:tailEnd/>
          </a:ln>
        </p:spPr>
      </p:pic>
      <p:sp>
        <p:nvSpPr>
          <p:cNvPr id="5" name="Прямоугольник 4"/>
          <p:cNvSpPr/>
          <p:nvPr/>
        </p:nvSpPr>
        <p:spPr>
          <a:xfrm>
            <a:off x="3786182" y="1714488"/>
            <a:ext cx="5000660" cy="3539430"/>
          </a:xfrm>
          <a:prstGeom prst="rect">
            <a:avLst/>
          </a:prstGeom>
        </p:spPr>
        <p:txBody>
          <a:bodyPr wrap="square">
            <a:spAutoFit/>
          </a:bodyPr>
          <a:lstStyle/>
          <a:p>
            <a:r>
              <a:rPr lang="ru-RU" sz="3200" b="1" dirty="0" smtClean="0"/>
              <a:t>Это было, когда улыбался</a:t>
            </a:r>
          </a:p>
          <a:p>
            <a:r>
              <a:rPr lang="ru-RU" sz="3200" b="1" dirty="0" smtClean="0"/>
              <a:t>Только мертвый, спокойствию рад.</a:t>
            </a:r>
          </a:p>
          <a:p>
            <a:r>
              <a:rPr lang="ru-RU" sz="3200" b="1" dirty="0" smtClean="0"/>
              <a:t>И ненужным привеском болтался</a:t>
            </a:r>
          </a:p>
          <a:p>
            <a:r>
              <a:rPr lang="ru-RU" sz="3200" b="1" dirty="0" smtClean="0"/>
              <a:t>Возле тюрем своих Ленинград.</a:t>
            </a:r>
            <a:endParaRPr lang="ru-RU" sz="3200" b="1" dirty="0"/>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sz="quarter"/>
          </p:nvPr>
        </p:nvSpPr>
        <p:spPr/>
        <p:txBody>
          <a:bodyPr/>
          <a:lstStyle/>
          <a:p>
            <a:endParaRPr lang="ru-RU" smtClean="0"/>
          </a:p>
        </p:txBody>
      </p:sp>
      <p:sp>
        <p:nvSpPr>
          <p:cNvPr id="25603" name="Содержимое 2"/>
          <p:cNvSpPr>
            <a:spLocks noGrp="1"/>
          </p:cNvSpPr>
          <p:nvPr>
            <p:ph sz="quarter" idx="1"/>
          </p:nvPr>
        </p:nvSpPr>
        <p:spPr/>
        <p:txBody>
          <a:bodyPr/>
          <a:lstStyle/>
          <a:p>
            <a:endParaRPr lang="ru-RU" smtClean="0"/>
          </a:p>
        </p:txBody>
      </p:sp>
      <p:sp>
        <p:nvSpPr>
          <p:cNvPr id="25604" name="Содержимое 3"/>
          <p:cNvSpPr>
            <a:spLocks noGrp="1"/>
          </p:cNvSpPr>
          <p:nvPr>
            <p:ph sz="quarter" idx="2"/>
          </p:nvPr>
        </p:nvSpPr>
        <p:spPr/>
        <p:txBody>
          <a:bodyPr/>
          <a:lstStyle/>
          <a:p>
            <a:endParaRPr lang="ru-RU" smtClean="0"/>
          </a:p>
        </p:txBody>
      </p:sp>
      <p:sp>
        <p:nvSpPr>
          <p:cNvPr id="25605" name="Содержимое 4"/>
          <p:cNvSpPr>
            <a:spLocks noGrp="1"/>
          </p:cNvSpPr>
          <p:nvPr>
            <p:ph sz="quarter" idx="3"/>
          </p:nvPr>
        </p:nvSpPr>
        <p:spPr/>
        <p:txBody>
          <a:bodyPr/>
          <a:lstStyle/>
          <a:p>
            <a:endParaRPr lang="ru-RU" smtClean="0"/>
          </a:p>
        </p:txBody>
      </p:sp>
      <p:sp>
        <p:nvSpPr>
          <p:cNvPr id="25606" name="Содержимое 5"/>
          <p:cNvSpPr>
            <a:spLocks noGrp="1"/>
          </p:cNvSpPr>
          <p:nvPr>
            <p:ph sz="quarter" idx="4"/>
          </p:nvPr>
        </p:nvSpPr>
        <p:spPr/>
        <p:txBody>
          <a:bodyPr/>
          <a:lstStyle/>
          <a:p>
            <a:endParaRPr lang="ru-RU" smtClean="0"/>
          </a:p>
        </p:txBody>
      </p:sp>
      <p:pic>
        <p:nvPicPr>
          <p:cNvPr id="25607" name="Picture 2" descr="C:\Documents and Settings\Администратор\Рабочий стол\репрессиии\images (1).jpg"/>
          <p:cNvPicPr>
            <a:picLocks noChangeAspect="1" noChangeArrowheads="1"/>
          </p:cNvPicPr>
          <p:nvPr/>
        </p:nvPicPr>
        <p:blipFill>
          <a:blip r:embed="rId2"/>
          <a:srcRect/>
          <a:stretch>
            <a:fillRect/>
          </a:stretch>
        </p:blipFill>
        <p:spPr bwMode="auto">
          <a:xfrm>
            <a:off x="0" y="211138"/>
            <a:ext cx="9144000" cy="608488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sz="quarter"/>
          </p:nvPr>
        </p:nvSpPr>
        <p:spPr>
          <a:xfrm>
            <a:off x="357188" y="6429396"/>
            <a:ext cx="8540750" cy="285728"/>
          </a:xfrm>
        </p:spPr>
        <p:txBody>
          <a:bodyPr>
            <a:normAutofit fontScale="90000"/>
          </a:bodyPr>
          <a:lstStyle/>
          <a:p>
            <a:endParaRPr lang="ru-RU" dirty="0" smtClean="0"/>
          </a:p>
        </p:txBody>
      </p:sp>
      <p:sp>
        <p:nvSpPr>
          <p:cNvPr id="26627" name="Прямоугольник 6"/>
          <p:cNvSpPr>
            <a:spLocks noChangeArrowheads="1"/>
          </p:cNvSpPr>
          <p:nvPr/>
        </p:nvSpPr>
        <p:spPr bwMode="auto">
          <a:xfrm>
            <a:off x="4000500" y="428604"/>
            <a:ext cx="4857750" cy="1323439"/>
          </a:xfrm>
          <a:prstGeom prst="rect">
            <a:avLst/>
          </a:prstGeom>
          <a:noFill/>
          <a:ln w="9525">
            <a:noFill/>
            <a:miter lim="800000"/>
            <a:headEnd/>
            <a:tailEnd/>
          </a:ln>
        </p:spPr>
        <p:txBody>
          <a:bodyPr wrap="square">
            <a:spAutoFit/>
          </a:bodyPr>
          <a:lstStyle/>
          <a:p>
            <a:pPr algn="ctr"/>
            <a:r>
              <a:rPr lang="ru-RU" sz="4000" b="1" i="1" dirty="0">
                <a:latin typeface="Calibri" pitchFamily="34" charset="0"/>
              </a:rPr>
              <a:t>Анна Ахматова</a:t>
            </a:r>
          </a:p>
          <a:p>
            <a:pPr algn="ctr"/>
            <a:r>
              <a:rPr lang="ru-RU" sz="4000" b="1" i="1" dirty="0">
                <a:solidFill>
                  <a:srgbClr val="002060"/>
                </a:solidFill>
                <a:latin typeface="Calibri" pitchFamily="34" charset="0"/>
              </a:rPr>
              <a:t>«Приговор»</a:t>
            </a:r>
            <a:endParaRPr lang="ru-RU" sz="4000" dirty="0">
              <a:solidFill>
                <a:srgbClr val="002060"/>
              </a:solidFill>
              <a:latin typeface="Calibri" pitchFamily="34" charset="0"/>
            </a:endParaRPr>
          </a:p>
        </p:txBody>
      </p:sp>
      <p:pic>
        <p:nvPicPr>
          <p:cNvPr id="26628" name="Picture 2" descr="C:\Documents and Settings\Администратор\Рабочий стол\репрессиии\images (8).jpg"/>
          <p:cNvPicPr>
            <a:picLocks noChangeAspect="1" noChangeArrowheads="1"/>
          </p:cNvPicPr>
          <p:nvPr/>
        </p:nvPicPr>
        <p:blipFill>
          <a:blip r:embed="rId2"/>
          <a:srcRect/>
          <a:stretch>
            <a:fillRect/>
          </a:stretch>
        </p:blipFill>
        <p:spPr bwMode="auto">
          <a:xfrm>
            <a:off x="428625" y="642938"/>
            <a:ext cx="3643313" cy="4927600"/>
          </a:xfrm>
          <a:prstGeom prst="rect">
            <a:avLst/>
          </a:prstGeom>
          <a:noFill/>
          <a:ln w="57150">
            <a:solidFill>
              <a:schemeClr val="tx1"/>
            </a:solidFill>
            <a:miter lim="800000"/>
            <a:headEnd/>
            <a:tailEnd/>
          </a:ln>
        </p:spPr>
      </p:pic>
      <p:sp>
        <p:nvSpPr>
          <p:cNvPr id="5" name="Прямоугольник 4"/>
          <p:cNvSpPr/>
          <p:nvPr/>
        </p:nvSpPr>
        <p:spPr>
          <a:xfrm>
            <a:off x="4357686" y="1720840"/>
            <a:ext cx="4500594" cy="3785652"/>
          </a:xfrm>
          <a:prstGeom prst="rect">
            <a:avLst/>
          </a:prstGeom>
        </p:spPr>
        <p:txBody>
          <a:bodyPr wrap="square">
            <a:spAutoFit/>
          </a:bodyPr>
          <a:lstStyle/>
          <a:p>
            <a:r>
              <a:rPr lang="ru-RU" sz="2000" b="1" i="1" dirty="0" smtClean="0"/>
              <a:t>И упало каменное слово</a:t>
            </a:r>
            <a:br>
              <a:rPr lang="ru-RU" sz="2000" b="1" i="1" dirty="0" smtClean="0"/>
            </a:br>
            <a:r>
              <a:rPr lang="ru-RU" sz="2000" b="1" i="1" dirty="0" smtClean="0"/>
              <a:t>На мою еще живую грудь.</a:t>
            </a:r>
            <a:br>
              <a:rPr lang="ru-RU" sz="2000" b="1" i="1" dirty="0" smtClean="0"/>
            </a:br>
            <a:r>
              <a:rPr lang="ru-RU" sz="2000" b="1" i="1" dirty="0" smtClean="0"/>
              <a:t>Ничего, ведь я была готова,</a:t>
            </a:r>
            <a:br>
              <a:rPr lang="ru-RU" sz="2000" b="1" i="1" dirty="0" smtClean="0"/>
            </a:br>
            <a:r>
              <a:rPr lang="ru-RU" sz="2000" b="1" i="1" dirty="0" smtClean="0"/>
              <a:t>Справлюсь с этим как-нибудь.</a:t>
            </a:r>
          </a:p>
          <a:p>
            <a:r>
              <a:rPr lang="ru-RU" sz="2000" b="1" i="1" dirty="0" smtClean="0"/>
              <a:t>У меня сегодня много дела:</a:t>
            </a:r>
            <a:br>
              <a:rPr lang="ru-RU" sz="2000" b="1" i="1" dirty="0" smtClean="0"/>
            </a:br>
            <a:r>
              <a:rPr lang="ru-RU" sz="2000" b="1" i="1" dirty="0" smtClean="0"/>
              <a:t>Надо память до конца убить,</a:t>
            </a:r>
            <a:br>
              <a:rPr lang="ru-RU" sz="2000" b="1" i="1" dirty="0" smtClean="0"/>
            </a:br>
            <a:r>
              <a:rPr lang="ru-RU" sz="2000" b="1" i="1" dirty="0" smtClean="0"/>
              <a:t>Надо, чтоб душа окаменела,</a:t>
            </a:r>
            <a:br>
              <a:rPr lang="ru-RU" sz="2000" b="1" i="1" dirty="0" smtClean="0"/>
            </a:br>
            <a:r>
              <a:rPr lang="ru-RU" sz="2000" b="1" i="1" dirty="0" smtClean="0"/>
              <a:t>Надо снова научиться жить.</a:t>
            </a:r>
          </a:p>
          <a:p>
            <a:r>
              <a:rPr lang="ru-RU" sz="2000" b="1" i="1" dirty="0" smtClean="0"/>
              <a:t>А не то… Горячий шелест лета,</a:t>
            </a:r>
            <a:br>
              <a:rPr lang="ru-RU" sz="2000" b="1" i="1" dirty="0" smtClean="0"/>
            </a:br>
            <a:r>
              <a:rPr lang="ru-RU" sz="2000" b="1" i="1" dirty="0" smtClean="0"/>
              <a:t>Словно праздник за моим окном.</a:t>
            </a:r>
            <a:br>
              <a:rPr lang="ru-RU" sz="2000" b="1" i="1" dirty="0" smtClean="0"/>
            </a:br>
            <a:r>
              <a:rPr lang="ru-RU" sz="2000" b="1" i="1" dirty="0" smtClean="0"/>
              <a:t>Я давно предчувствовала этот</a:t>
            </a:r>
            <a:br>
              <a:rPr lang="ru-RU" sz="2000" b="1" i="1" dirty="0" smtClean="0"/>
            </a:br>
            <a:r>
              <a:rPr lang="ru-RU" sz="2000" b="1" i="1" dirty="0" smtClean="0"/>
              <a:t>Светлый день и опустелый дом.</a:t>
            </a:r>
            <a:endParaRPr lang="ru-RU" sz="2000" b="1" i="1" dirty="0"/>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sz="quarter"/>
          </p:nvPr>
        </p:nvSpPr>
        <p:spPr/>
        <p:txBody>
          <a:bodyPr/>
          <a:lstStyle/>
          <a:p>
            <a:endParaRPr lang="ru-RU" smtClean="0"/>
          </a:p>
        </p:txBody>
      </p:sp>
      <p:sp>
        <p:nvSpPr>
          <p:cNvPr id="27651" name="Содержимое 2"/>
          <p:cNvSpPr>
            <a:spLocks noGrp="1"/>
          </p:cNvSpPr>
          <p:nvPr>
            <p:ph sz="quarter" idx="1"/>
          </p:nvPr>
        </p:nvSpPr>
        <p:spPr/>
        <p:txBody>
          <a:bodyPr/>
          <a:lstStyle/>
          <a:p>
            <a:endParaRPr lang="ru-RU" smtClean="0"/>
          </a:p>
        </p:txBody>
      </p:sp>
      <p:sp>
        <p:nvSpPr>
          <p:cNvPr id="27652" name="Содержимое 3"/>
          <p:cNvSpPr>
            <a:spLocks noGrp="1"/>
          </p:cNvSpPr>
          <p:nvPr>
            <p:ph sz="quarter" idx="2"/>
          </p:nvPr>
        </p:nvSpPr>
        <p:spPr/>
        <p:txBody>
          <a:bodyPr/>
          <a:lstStyle/>
          <a:p>
            <a:endParaRPr lang="ru-RU" dirty="0" smtClean="0"/>
          </a:p>
        </p:txBody>
      </p:sp>
      <p:sp>
        <p:nvSpPr>
          <p:cNvPr id="27653" name="Содержимое 4"/>
          <p:cNvSpPr>
            <a:spLocks noGrp="1"/>
          </p:cNvSpPr>
          <p:nvPr>
            <p:ph sz="quarter" idx="3"/>
          </p:nvPr>
        </p:nvSpPr>
        <p:spPr/>
        <p:txBody>
          <a:bodyPr/>
          <a:lstStyle/>
          <a:p>
            <a:endParaRPr lang="ru-RU" smtClean="0"/>
          </a:p>
        </p:txBody>
      </p:sp>
      <p:sp>
        <p:nvSpPr>
          <p:cNvPr id="27654" name="Содержимое 5"/>
          <p:cNvSpPr>
            <a:spLocks noGrp="1"/>
          </p:cNvSpPr>
          <p:nvPr>
            <p:ph sz="quarter" idx="4"/>
          </p:nvPr>
        </p:nvSpPr>
        <p:spPr/>
        <p:txBody>
          <a:bodyPr/>
          <a:lstStyle/>
          <a:p>
            <a:endParaRPr lang="ru-RU" smtClean="0"/>
          </a:p>
        </p:txBody>
      </p:sp>
      <p:pic>
        <p:nvPicPr>
          <p:cNvPr id="27655" name="Picture 2" descr="C:\Documents and Settings\Администратор\Рабочий стол\репрессиии\8e8055d7c6d87078084aeab41afb8d5f.jpg"/>
          <p:cNvPicPr>
            <a:picLocks noChangeAspect="1" noChangeArrowheads="1"/>
          </p:cNvPicPr>
          <p:nvPr/>
        </p:nvPicPr>
        <p:blipFill>
          <a:blip r:embed="rId2"/>
          <a:srcRect/>
          <a:stretch>
            <a:fillRect/>
          </a:stretch>
        </p:blipFill>
        <p:spPr bwMode="auto">
          <a:xfrm>
            <a:off x="571500" y="0"/>
            <a:ext cx="7716838" cy="685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ЕПРЕССИЯ – наказательная, карательная мера, применяемая государственными орг..."/>
          <p:cNvPicPr/>
          <p:nvPr/>
        </p:nvPicPr>
        <p:blipFill>
          <a:blip r:embed="rId2"/>
          <a:srcRect/>
          <a:stretch>
            <a:fillRect/>
          </a:stretch>
        </p:blipFill>
        <p:spPr bwMode="auto">
          <a:xfrm>
            <a:off x="428596" y="428604"/>
            <a:ext cx="8143931" cy="5929354"/>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sz="quarter"/>
          </p:nvPr>
        </p:nvSpPr>
        <p:spPr>
          <a:xfrm>
            <a:off x="301625" y="228600"/>
            <a:ext cx="8540750" cy="628632"/>
          </a:xfrm>
        </p:spPr>
        <p:txBody>
          <a:bodyPr>
            <a:normAutofit fontScale="90000"/>
          </a:bodyPr>
          <a:lstStyle/>
          <a:p>
            <a:r>
              <a:rPr lang="ru-RU" dirty="0" smtClean="0"/>
              <a:t>Л.П. Берия</a:t>
            </a:r>
          </a:p>
        </p:txBody>
      </p:sp>
      <p:sp>
        <p:nvSpPr>
          <p:cNvPr id="28675" name="Содержимое 2"/>
          <p:cNvSpPr>
            <a:spLocks noGrp="1"/>
          </p:cNvSpPr>
          <p:nvPr>
            <p:ph sz="quarter" idx="1"/>
          </p:nvPr>
        </p:nvSpPr>
        <p:spPr/>
        <p:txBody>
          <a:bodyPr/>
          <a:lstStyle/>
          <a:p>
            <a:endParaRPr lang="ru-RU" smtClean="0"/>
          </a:p>
        </p:txBody>
      </p:sp>
      <p:sp>
        <p:nvSpPr>
          <p:cNvPr id="28676" name="Содержимое 3"/>
          <p:cNvSpPr>
            <a:spLocks noGrp="1"/>
          </p:cNvSpPr>
          <p:nvPr>
            <p:ph sz="quarter" idx="2"/>
          </p:nvPr>
        </p:nvSpPr>
        <p:spPr/>
        <p:txBody>
          <a:bodyPr/>
          <a:lstStyle/>
          <a:p>
            <a:endParaRPr lang="ru-RU" smtClean="0"/>
          </a:p>
        </p:txBody>
      </p:sp>
      <p:sp>
        <p:nvSpPr>
          <p:cNvPr id="28677" name="Содержимое 4"/>
          <p:cNvSpPr>
            <a:spLocks noGrp="1"/>
          </p:cNvSpPr>
          <p:nvPr>
            <p:ph sz="quarter" idx="3"/>
          </p:nvPr>
        </p:nvSpPr>
        <p:spPr/>
        <p:txBody>
          <a:bodyPr/>
          <a:lstStyle/>
          <a:p>
            <a:endParaRPr lang="ru-RU" smtClean="0"/>
          </a:p>
        </p:txBody>
      </p:sp>
      <p:sp>
        <p:nvSpPr>
          <p:cNvPr id="28678" name="Содержимое 5"/>
          <p:cNvSpPr>
            <a:spLocks noGrp="1"/>
          </p:cNvSpPr>
          <p:nvPr>
            <p:ph sz="quarter" idx="4"/>
          </p:nvPr>
        </p:nvSpPr>
        <p:spPr/>
        <p:txBody>
          <a:bodyPr/>
          <a:lstStyle/>
          <a:p>
            <a:endParaRPr lang="ru-RU" smtClean="0"/>
          </a:p>
        </p:txBody>
      </p:sp>
      <p:pic>
        <p:nvPicPr>
          <p:cNvPr id="28679" name="Picture 2" descr="C:\Documents and Settings\Администратор\Рабочий стол\репрессиии\tsitaty-нквд-считает-неизбежным-применить-к-ним-высшую-лаврентий-павлович-берия-120070.jpg"/>
          <p:cNvPicPr>
            <a:picLocks noChangeAspect="1" noChangeArrowheads="1"/>
          </p:cNvPicPr>
          <p:nvPr/>
        </p:nvPicPr>
        <p:blipFill>
          <a:blip r:embed="rId2"/>
          <a:srcRect/>
          <a:stretch>
            <a:fillRect/>
          </a:stretch>
        </p:blipFill>
        <p:spPr bwMode="auto">
          <a:xfrm>
            <a:off x="0" y="1292225"/>
            <a:ext cx="9144000" cy="430371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sz="quarter"/>
          </p:nvPr>
        </p:nvSpPr>
        <p:spPr>
          <a:xfrm>
            <a:off x="357188" y="6429395"/>
            <a:ext cx="8540750" cy="285729"/>
          </a:xfrm>
        </p:spPr>
        <p:txBody>
          <a:bodyPr>
            <a:normAutofit fontScale="90000"/>
          </a:bodyPr>
          <a:lstStyle/>
          <a:p>
            <a:endParaRPr lang="ru-RU" dirty="0" smtClean="0"/>
          </a:p>
        </p:txBody>
      </p:sp>
      <p:sp>
        <p:nvSpPr>
          <p:cNvPr id="29699" name="Прямоугольник 6"/>
          <p:cNvSpPr>
            <a:spLocks noChangeArrowheads="1"/>
          </p:cNvSpPr>
          <p:nvPr/>
        </p:nvSpPr>
        <p:spPr bwMode="auto">
          <a:xfrm>
            <a:off x="4000500" y="357167"/>
            <a:ext cx="4857750" cy="954107"/>
          </a:xfrm>
          <a:prstGeom prst="rect">
            <a:avLst/>
          </a:prstGeom>
          <a:noFill/>
          <a:ln w="9525">
            <a:noFill/>
            <a:miter lim="800000"/>
            <a:headEnd/>
            <a:tailEnd/>
          </a:ln>
        </p:spPr>
        <p:txBody>
          <a:bodyPr wrap="square">
            <a:spAutoFit/>
          </a:bodyPr>
          <a:lstStyle/>
          <a:p>
            <a:pPr algn="ctr"/>
            <a:r>
              <a:rPr lang="ru-RU" sz="2800" b="1" i="1" dirty="0">
                <a:latin typeface="Calibri" pitchFamily="34" charset="0"/>
              </a:rPr>
              <a:t>Анна Ахматова</a:t>
            </a:r>
          </a:p>
          <a:p>
            <a:pPr algn="ctr"/>
            <a:r>
              <a:rPr lang="ru-RU" sz="2800" b="1" i="1" dirty="0">
                <a:solidFill>
                  <a:srgbClr val="002060"/>
                </a:solidFill>
                <a:latin typeface="Calibri" pitchFamily="34" charset="0"/>
              </a:rPr>
              <a:t>«Эпилог»</a:t>
            </a:r>
            <a:endParaRPr lang="ru-RU" sz="2800" dirty="0">
              <a:solidFill>
                <a:srgbClr val="002060"/>
              </a:solidFill>
              <a:latin typeface="Calibri" pitchFamily="34" charset="0"/>
            </a:endParaRPr>
          </a:p>
        </p:txBody>
      </p:sp>
      <p:pic>
        <p:nvPicPr>
          <p:cNvPr id="29700" name="Picture 2" descr="C:\Documents and Settings\Администратор\Рабочий стол\репрессиии\images (8).jpg"/>
          <p:cNvPicPr>
            <a:picLocks noChangeAspect="1" noChangeArrowheads="1"/>
          </p:cNvPicPr>
          <p:nvPr/>
        </p:nvPicPr>
        <p:blipFill>
          <a:blip r:embed="rId2"/>
          <a:srcRect/>
          <a:stretch>
            <a:fillRect/>
          </a:stretch>
        </p:blipFill>
        <p:spPr bwMode="auto">
          <a:xfrm>
            <a:off x="428625" y="642938"/>
            <a:ext cx="3500433" cy="4927600"/>
          </a:xfrm>
          <a:prstGeom prst="rect">
            <a:avLst/>
          </a:prstGeom>
          <a:noFill/>
          <a:ln w="57150">
            <a:solidFill>
              <a:schemeClr val="tx1"/>
            </a:solidFill>
            <a:miter lim="800000"/>
            <a:headEnd/>
            <a:tailEnd/>
          </a:ln>
        </p:spPr>
      </p:pic>
      <p:sp>
        <p:nvSpPr>
          <p:cNvPr id="25603" name="Rectangle 3"/>
          <p:cNvSpPr>
            <a:spLocks noChangeArrowheads="1"/>
          </p:cNvSpPr>
          <p:nvPr/>
        </p:nvSpPr>
        <p:spPr bwMode="auto">
          <a:xfrm>
            <a:off x="4071934" y="1500174"/>
            <a:ext cx="4786346"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Arial" pitchFamily="34" charset="0"/>
                <a:ea typeface="Calibri" pitchFamily="34" charset="0"/>
                <a:cs typeface="Arial" pitchFamily="34" charset="0"/>
              </a:rPr>
              <a:t>Узнала я, как опадают лица,</a:t>
            </a:r>
            <a:br>
              <a:rPr kumimoji="0" lang="ru-RU" b="1"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ru-RU" b="1" i="0" u="none" strike="noStrike" cap="none" normalizeH="0" baseline="0" dirty="0" smtClean="0">
                <a:ln>
                  <a:noFill/>
                </a:ln>
                <a:solidFill>
                  <a:srgbClr val="000000"/>
                </a:solidFill>
                <a:effectLst/>
                <a:latin typeface="Arial" pitchFamily="34" charset="0"/>
                <a:ea typeface="Calibri" pitchFamily="34" charset="0"/>
                <a:cs typeface="Arial" pitchFamily="34" charset="0"/>
              </a:rPr>
              <a:t>Как из-под век выглядывает страх,</a:t>
            </a:r>
            <a:br>
              <a:rPr kumimoji="0" lang="ru-RU" b="1"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ru-RU" b="1" i="0" u="none" strike="noStrike" cap="none" normalizeH="0" baseline="0" dirty="0" smtClean="0">
                <a:ln>
                  <a:noFill/>
                </a:ln>
                <a:solidFill>
                  <a:srgbClr val="000000"/>
                </a:solidFill>
                <a:effectLst/>
                <a:latin typeface="Arial" pitchFamily="34" charset="0"/>
                <a:ea typeface="Calibri" pitchFamily="34" charset="0"/>
                <a:cs typeface="Arial" pitchFamily="34" charset="0"/>
              </a:rPr>
              <a:t>Как клинописи жесткие страницы</a:t>
            </a:r>
            <a:br>
              <a:rPr kumimoji="0" lang="ru-RU" b="1"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ru-RU" b="1" i="0" u="none" strike="noStrike" cap="none" normalizeH="0" baseline="0" dirty="0" smtClean="0">
                <a:ln>
                  <a:noFill/>
                </a:ln>
                <a:solidFill>
                  <a:srgbClr val="000000"/>
                </a:solidFill>
                <a:effectLst/>
                <a:latin typeface="Arial" pitchFamily="34" charset="0"/>
                <a:ea typeface="Calibri" pitchFamily="34" charset="0"/>
                <a:cs typeface="Arial" pitchFamily="34" charset="0"/>
              </a:rPr>
              <a:t>Страдание выводит на щеках,</a:t>
            </a:r>
            <a:br>
              <a:rPr kumimoji="0" lang="ru-RU" b="1"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ru-RU" b="1" i="0" u="none" strike="noStrike" cap="none" normalizeH="0" baseline="0" dirty="0" smtClean="0">
                <a:ln>
                  <a:noFill/>
                </a:ln>
                <a:solidFill>
                  <a:srgbClr val="000000"/>
                </a:solidFill>
                <a:effectLst/>
                <a:latin typeface="Arial" pitchFamily="34" charset="0"/>
                <a:ea typeface="Calibri" pitchFamily="34" charset="0"/>
                <a:cs typeface="Arial" pitchFamily="34" charset="0"/>
              </a:rPr>
              <a:t>Как локоны из пепельных и черных</a:t>
            </a:r>
            <a:br>
              <a:rPr kumimoji="0" lang="ru-RU" b="1"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ru-RU" b="1" i="0" u="none" strike="noStrike" cap="none" normalizeH="0" baseline="0" dirty="0" smtClean="0">
                <a:ln>
                  <a:noFill/>
                </a:ln>
                <a:solidFill>
                  <a:srgbClr val="000000"/>
                </a:solidFill>
                <a:effectLst/>
                <a:latin typeface="Arial" pitchFamily="34" charset="0"/>
                <a:ea typeface="Calibri" pitchFamily="34" charset="0"/>
                <a:cs typeface="Arial" pitchFamily="34" charset="0"/>
              </a:rPr>
              <a:t>Серебряными делаются вдруг,</a:t>
            </a:r>
            <a:br>
              <a:rPr kumimoji="0" lang="ru-RU" b="1"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ru-RU" b="1" i="0" u="none" strike="noStrike" cap="none" normalizeH="0" baseline="0" dirty="0" smtClean="0">
                <a:ln>
                  <a:noFill/>
                </a:ln>
                <a:solidFill>
                  <a:srgbClr val="000000"/>
                </a:solidFill>
                <a:effectLst/>
                <a:latin typeface="Arial" pitchFamily="34" charset="0"/>
                <a:ea typeface="Calibri" pitchFamily="34" charset="0"/>
                <a:cs typeface="Arial" pitchFamily="34" charset="0"/>
              </a:rPr>
              <a:t>Улыбка вянет на губах покорных,</a:t>
            </a:r>
            <a:br>
              <a:rPr kumimoji="0" lang="ru-RU" b="1"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ru-RU" b="1" i="0" u="none" strike="noStrike" cap="none" normalizeH="0" baseline="0" dirty="0" smtClean="0">
                <a:ln>
                  <a:noFill/>
                </a:ln>
                <a:solidFill>
                  <a:srgbClr val="000000"/>
                </a:solidFill>
                <a:effectLst/>
                <a:latin typeface="Arial" pitchFamily="34" charset="0"/>
                <a:ea typeface="Calibri" pitchFamily="34" charset="0"/>
                <a:cs typeface="Arial" pitchFamily="34" charset="0"/>
              </a:rPr>
              <a:t>И в сухоньком смешке дрожит испуг.</a:t>
            </a:r>
            <a:br>
              <a:rPr kumimoji="0" lang="ru-RU" b="1"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ru-RU" b="1" i="0" u="none" strike="noStrike" cap="none" normalizeH="0" baseline="0" dirty="0" smtClean="0">
                <a:ln>
                  <a:noFill/>
                </a:ln>
                <a:solidFill>
                  <a:srgbClr val="000000"/>
                </a:solidFill>
                <a:effectLst/>
                <a:latin typeface="Arial" pitchFamily="34" charset="0"/>
                <a:ea typeface="Calibri" pitchFamily="34" charset="0"/>
                <a:cs typeface="Arial" pitchFamily="34" charset="0"/>
              </a:rPr>
              <a:t>И я молюсь не о себе одной,</a:t>
            </a:r>
            <a:br>
              <a:rPr kumimoji="0" lang="ru-RU" b="1"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ru-RU" b="1" i="0" u="none" strike="noStrike" cap="none" normalizeH="0" baseline="0" dirty="0" smtClean="0">
                <a:ln>
                  <a:noFill/>
                </a:ln>
                <a:solidFill>
                  <a:srgbClr val="000000"/>
                </a:solidFill>
                <a:effectLst/>
                <a:latin typeface="Arial" pitchFamily="34" charset="0"/>
                <a:ea typeface="Calibri" pitchFamily="34" charset="0"/>
                <a:cs typeface="Arial" pitchFamily="34" charset="0"/>
              </a:rPr>
              <a:t>А обо всех, кто там стоял со мною,</a:t>
            </a:r>
            <a:br>
              <a:rPr kumimoji="0" lang="ru-RU" b="1"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ru-RU" b="1" i="0" u="none" strike="noStrike" cap="none" normalizeH="0" baseline="0" dirty="0" smtClean="0">
                <a:ln>
                  <a:noFill/>
                </a:ln>
                <a:solidFill>
                  <a:srgbClr val="000000"/>
                </a:solidFill>
                <a:effectLst/>
                <a:latin typeface="Arial" pitchFamily="34" charset="0"/>
                <a:ea typeface="Calibri" pitchFamily="34" charset="0"/>
                <a:cs typeface="Arial" pitchFamily="34" charset="0"/>
              </a:rPr>
              <a:t>И в лютый холод, и в июльский зной,</a:t>
            </a:r>
            <a:br>
              <a:rPr kumimoji="0" lang="ru-RU" b="1"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ru-RU" b="1" i="0" u="none" strike="noStrike" cap="none" normalizeH="0" baseline="0" dirty="0" smtClean="0">
                <a:ln>
                  <a:noFill/>
                </a:ln>
                <a:solidFill>
                  <a:srgbClr val="000000"/>
                </a:solidFill>
                <a:effectLst/>
                <a:latin typeface="Arial" pitchFamily="34" charset="0"/>
                <a:ea typeface="Calibri" pitchFamily="34" charset="0"/>
                <a:cs typeface="Arial" pitchFamily="34" charset="0"/>
              </a:rPr>
              <a:t>Под красною ослепшею стеною.</a:t>
            </a:r>
            <a:endParaRPr kumimoji="0" lang="ru-RU"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Arial" pitchFamily="34" charset="0"/>
                <a:ea typeface="Calibri" pitchFamily="34" charset="0"/>
                <a:cs typeface="Arial" pitchFamily="34" charset="0"/>
              </a:rPr>
              <a:t>1940 год</a:t>
            </a:r>
            <a:endParaRPr kumimoji="0" lang="ru-RU" b="1" i="0" u="none" strike="noStrike" cap="none" normalizeH="0" baseline="0" dirty="0" smtClean="0">
              <a:ln>
                <a:noFill/>
              </a:ln>
              <a:solidFill>
                <a:schemeClr val="tx1"/>
              </a:solidFill>
              <a:effectLst/>
              <a:latin typeface="Arial" pitchFamily="34" charset="0"/>
            </a:endParaRPr>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sz="quarter"/>
          </p:nvPr>
        </p:nvSpPr>
        <p:spPr/>
        <p:txBody>
          <a:bodyPr/>
          <a:lstStyle/>
          <a:p>
            <a:endParaRPr lang="ru-RU" smtClean="0"/>
          </a:p>
        </p:txBody>
      </p:sp>
      <p:sp>
        <p:nvSpPr>
          <p:cNvPr id="31747" name="Содержимое 2"/>
          <p:cNvSpPr>
            <a:spLocks noGrp="1"/>
          </p:cNvSpPr>
          <p:nvPr>
            <p:ph sz="quarter" idx="1"/>
          </p:nvPr>
        </p:nvSpPr>
        <p:spPr/>
        <p:txBody>
          <a:bodyPr/>
          <a:lstStyle/>
          <a:p>
            <a:endParaRPr lang="ru-RU" smtClean="0"/>
          </a:p>
        </p:txBody>
      </p:sp>
      <p:sp>
        <p:nvSpPr>
          <p:cNvPr id="31748" name="Содержимое 3"/>
          <p:cNvSpPr>
            <a:spLocks noGrp="1"/>
          </p:cNvSpPr>
          <p:nvPr>
            <p:ph sz="quarter" idx="2"/>
          </p:nvPr>
        </p:nvSpPr>
        <p:spPr/>
        <p:txBody>
          <a:bodyPr/>
          <a:lstStyle/>
          <a:p>
            <a:endParaRPr lang="ru-RU" smtClean="0"/>
          </a:p>
        </p:txBody>
      </p:sp>
      <p:sp>
        <p:nvSpPr>
          <p:cNvPr id="31749" name="Содержимое 4"/>
          <p:cNvSpPr>
            <a:spLocks noGrp="1"/>
          </p:cNvSpPr>
          <p:nvPr>
            <p:ph sz="quarter" idx="3"/>
          </p:nvPr>
        </p:nvSpPr>
        <p:spPr/>
        <p:txBody>
          <a:bodyPr/>
          <a:lstStyle/>
          <a:p>
            <a:endParaRPr lang="ru-RU" smtClean="0"/>
          </a:p>
        </p:txBody>
      </p:sp>
      <p:sp>
        <p:nvSpPr>
          <p:cNvPr id="31750" name="Содержимое 5"/>
          <p:cNvSpPr>
            <a:spLocks noGrp="1"/>
          </p:cNvSpPr>
          <p:nvPr>
            <p:ph sz="quarter" idx="4"/>
          </p:nvPr>
        </p:nvSpPr>
        <p:spPr/>
        <p:txBody>
          <a:bodyPr/>
          <a:lstStyle/>
          <a:p>
            <a:endParaRPr lang="ru-RU" smtClean="0"/>
          </a:p>
        </p:txBody>
      </p:sp>
      <p:pic>
        <p:nvPicPr>
          <p:cNvPr id="31751" name="Picture 2" descr="C:\Documents and Settings\Администратор\Рабочий стол\репрессиии\images (3).jpg"/>
          <p:cNvPicPr>
            <a:picLocks noChangeAspect="1" noChangeArrowheads="1"/>
          </p:cNvPicPr>
          <p:nvPr/>
        </p:nvPicPr>
        <p:blipFill>
          <a:blip r:embed="rId2"/>
          <a:srcRect/>
          <a:stretch>
            <a:fillRect/>
          </a:stretch>
        </p:blipFill>
        <p:spPr bwMode="auto">
          <a:xfrm>
            <a:off x="0" y="0"/>
            <a:ext cx="9144000" cy="68230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428604"/>
            <a:ext cx="8358246" cy="6001643"/>
          </a:xfrm>
          <a:prstGeom prst="rect">
            <a:avLst/>
          </a:prstGeom>
        </p:spPr>
        <p:txBody>
          <a:bodyPr wrap="square">
            <a:spAutoFit/>
          </a:bodyPr>
          <a:lstStyle/>
          <a:p>
            <a:pPr algn="ctr"/>
            <a:r>
              <a:rPr lang="ru-RU" sz="4400" b="1" dirty="0" smtClean="0">
                <a:solidFill>
                  <a:schemeClr val="accent6">
                    <a:lumMod val="75000"/>
                  </a:schemeClr>
                </a:solidFill>
              </a:rPr>
              <a:t>Репрессии в вооруженных силах СССР</a:t>
            </a:r>
          </a:p>
          <a:p>
            <a:r>
              <a:rPr lang="ru-RU" sz="4400" b="1" dirty="0" smtClean="0"/>
              <a:t>• </a:t>
            </a:r>
            <a:r>
              <a:rPr lang="ru-RU" sz="3600" b="1" dirty="0" smtClean="0"/>
              <a:t>Были уничтожены 3 из 5 маршалов СССР, трое из четырех командармов первого ранга, все двенадцать командармов второго ранга, 60 из 67 командиров корпусов, 133 из 199 командующих дивизий, 221 из 397 командующих бригадами, половина командиров полков.</a:t>
            </a:r>
            <a:endParaRPr lang="ru-RU" sz="36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sz="quarter"/>
          </p:nvPr>
        </p:nvSpPr>
        <p:spPr/>
        <p:txBody>
          <a:bodyPr/>
          <a:lstStyle/>
          <a:p>
            <a:endParaRPr lang="ru-RU" smtClean="0"/>
          </a:p>
        </p:txBody>
      </p:sp>
      <p:sp>
        <p:nvSpPr>
          <p:cNvPr id="32771" name="Содержимое 2"/>
          <p:cNvSpPr>
            <a:spLocks noGrp="1"/>
          </p:cNvSpPr>
          <p:nvPr>
            <p:ph sz="quarter" idx="1"/>
          </p:nvPr>
        </p:nvSpPr>
        <p:spPr/>
        <p:txBody>
          <a:bodyPr/>
          <a:lstStyle/>
          <a:p>
            <a:endParaRPr lang="ru-RU" smtClean="0"/>
          </a:p>
        </p:txBody>
      </p:sp>
      <p:sp>
        <p:nvSpPr>
          <p:cNvPr id="32772" name="Содержимое 3"/>
          <p:cNvSpPr>
            <a:spLocks noGrp="1"/>
          </p:cNvSpPr>
          <p:nvPr>
            <p:ph sz="quarter" idx="2"/>
          </p:nvPr>
        </p:nvSpPr>
        <p:spPr/>
        <p:txBody>
          <a:bodyPr/>
          <a:lstStyle/>
          <a:p>
            <a:endParaRPr lang="ru-RU" smtClean="0"/>
          </a:p>
        </p:txBody>
      </p:sp>
      <p:sp>
        <p:nvSpPr>
          <p:cNvPr id="32773" name="Содержимое 4"/>
          <p:cNvSpPr>
            <a:spLocks noGrp="1"/>
          </p:cNvSpPr>
          <p:nvPr>
            <p:ph sz="quarter" idx="3"/>
          </p:nvPr>
        </p:nvSpPr>
        <p:spPr/>
        <p:txBody>
          <a:bodyPr/>
          <a:lstStyle/>
          <a:p>
            <a:endParaRPr lang="ru-RU" smtClean="0"/>
          </a:p>
        </p:txBody>
      </p:sp>
      <p:sp>
        <p:nvSpPr>
          <p:cNvPr id="32774" name="Содержимое 5"/>
          <p:cNvSpPr>
            <a:spLocks noGrp="1"/>
          </p:cNvSpPr>
          <p:nvPr>
            <p:ph sz="quarter" idx="4"/>
          </p:nvPr>
        </p:nvSpPr>
        <p:spPr/>
        <p:txBody>
          <a:bodyPr/>
          <a:lstStyle/>
          <a:p>
            <a:endParaRPr lang="ru-RU" smtClean="0"/>
          </a:p>
        </p:txBody>
      </p:sp>
      <p:pic>
        <p:nvPicPr>
          <p:cNvPr id="32775" name="Picture 2" descr="C:\Documents and Settings\Администратор\Рабочий стол\репрессиии\b4edab121b4ca170c4f010a3875c7afd.jpg"/>
          <p:cNvPicPr>
            <a:picLocks noChangeAspect="1" noChangeArrowheads="1"/>
          </p:cNvPicPr>
          <p:nvPr/>
        </p:nvPicPr>
        <p:blipFill>
          <a:blip r:embed="rId2"/>
          <a:srcRect/>
          <a:stretch>
            <a:fillRect/>
          </a:stretch>
        </p:blipFill>
        <p:spPr bwMode="auto">
          <a:xfrm>
            <a:off x="-28575" y="357188"/>
            <a:ext cx="9101138" cy="617696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sz="quarter"/>
          </p:nvPr>
        </p:nvSpPr>
        <p:spPr/>
        <p:txBody>
          <a:bodyPr/>
          <a:lstStyle/>
          <a:p>
            <a:endParaRPr lang="ru-RU" smtClean="0"/>
          </a:p>
        </p:txBody>
      </p:sp>
      <p:sp>
        <p:nvSpPr>
          <p:cNvPr id="33795" name="Содержимое 2"/>
          <p:cNvSpPr>
            <a:spLocks noGrp="1"/>
          </p:cNvSpPr>
          <p:nvPr>
            <p:ph sz="quarter" idx="1"/>
          </p:nvPr>
        </p:nvSpPr>
        <p:spPr/>
        <p:txBody>
          <a:bodyPr/>
          <a:lstStyle/>
          <a:p>
            <a:endParaRPr lang="ru-RU" smtClean="0"/>
          </a:p>
        </p:txBody>
      </p:sp>
      <p:sp>
        <p:nvSpPr>
          <p:cNvPr id="33796" name="Содержимое 3"/>
          <p:cNvSpPr>
            <a:spLocks noGrp="1"/>
          </p:cNvSpPr>
          <p:nvPr>
            <p:ph sz="quarter" idx="2"/>
          </p:nvPr>
        </p:nvSpPr>
        <p:spPr/>
        <p:txBody>
          <a:bodyPr/>
          <a:lstStyle/>
          <a:p>
            <a:endParaRPr lang="ru-RU" smtClean="0"/>
          </a:p>
        </p:txBody>
      </p:sp>
      <p:sp>
        <p:nvSpPr>
          <p:cNvPr id="33797" name="Содержимое 4"/>
          <p:cNvSpPr>
            <a:spLocks noGrp="1"/>
          </p:cNvSpPr>
          <p:nvPr>
            <p:ph sz="quarter" idx="3"/>
          </p:nvPr>
        </p:nvSpPr>
        <p:spPr/>
        <p:txBody>
          <a:bodyPr/>
          <a:lstStyle/>
          <a:p>
            <a:endParaRPr lang="ru-RU" smtClean="0"/>
          </a:p>
        </p:txBody>
      </p:sp>
      <p:sp>
        <p:nvSpPr>
          <p:cNvPr id="33798" name="Содержимое 5"/>
          <p:cNvSpPr>
            <a:spLocks noGrp="1"/>
          </p:cNvSpPr>
          <p:nvPr>
            <p:ph sz="quarter" idx="4"/>
          </p:nvPr>
        </p:nvSpPr>
        <p:spPr/>
        <p:txBody>
          <a:bodyPr/>
          <a:lstStyle/>
          <a:p>
            <a:endParaRPr lang="ru-RU" smtClean="0"/>
          </a:p>
        </p:txBody>
      </p:sp>
      <p:pic>
        <p:nvPicPr>
          <p:cNvPr id="33799" name="Picture 2" descr="C:\Documents and Settings\Администратор\Рабочий стол\репрессии картинки\Slon600-1.jpg"/>
          <p:cNvPicPr>
            <a:picLocks noChangeAspect="1" noChangeArrowheads="1"/>
          </p:cNvPicPr>
          <p:nvPr/>
        </p:nvPicPr>
        <p:blipFill>
          <a:blip r:embed="rId2"/>
          <a:srcRect/>
          <a:stretch>
            <a:fillRect/>
          </a:stretch>
        </p:blipFill>
        <p:spPr bwMode="auto">
          <a:xfrm>
            <a:off x="71438" y="500063"/>
            <a:ext cx="9072562" cy="60483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sz="quarter"/>
          </p:nvPr>
        </p:nvSpPr>
        <p:spPr/>
        <p:txBody>
          <a:bodyPr/>
          <a:lstStyle/>
          <a:p>
            <a:endParaRPr lang="ru-RU" smtClean="0"/>
          </a:p>
        </p:txBody>
      </p:sp>
      <p:sp>
        <p:nvSpPr>
          <p:cNvPr id="34819" name="Содержимое 2"/>
          <p:cNvSpPr>
            <a:spLocks noGrp="1"/>
          </p:cNvSpPr>
          <p:nvPr>
            <p:ph sz="quarter" idx="1"/>
          </p:nvPr>
        </p:nvSpPr>
        <p:spPr/>
        <p:txBody>
          <a:bodyPr/>
          <a:lstStyle/>
          <a:p>
            <a:endParaRPr lang="ru-RU" smtClean="0"/>
          </a:p>
        </p:txBody>
      </p:sp>
      <p:sp>
        <p:nvSpPr>
          <p:cNvPr id="34820" name="Содержимое 3"/>
          <p:cNvSpPr>
            <a:spLocks noGrp="1"/>
          </p:cNvSpPr>
          <p:nvPr>
            <p:ph sz="quarter" idx="2"/>
          </p:nvPr>
        </p:nvSpPr>
        <p:spPr/>
        <p:txBody>
          <a:bodyPr/>
          <a:lstStyle/>
          <a:p>
            <a:endParaRPr lang="ru-RU" smtClean="0"/>
          </a:p>
        </p:txBody>
      </p:sp>
      <p:sp>
        <p:nvSpPr>
          <p:cNvPr id="34821" name="Содержимое 4"/>
          <p:cNvSpPr>
            <a:spLocks noGrp="1"/>
          </p:cNvSpPr>
          <p:nvPr>
            <p:ph sz="quarter" idx="3"/>
          </p:nvPr>
        </p:nvSpPr>
        <p:spPr/>
        <p:txBody>
          <a:bodyPr/>
          <a:lstStyle/>
          <a:p>
            <a:endParaRPr lang="ru-RU" smtClean="0"/>
          </a:p>
        </p:txBody>
      </p:sp>
      <p:sp>
        <p:nvSpPr>
          <p:cNvPr id="34822" name="Содержимое 5"/>
          <p:cNvSpPr>
            <a:spLocks noGrp="1"/>
          </p:cNvSpPr>
          <p:nvPr>
            <p:ph sz="quarter" idx="4"/>
          </p:nvPr>
        </p:nvSpPr>
        <p:spPr/>
        <p:txBody>
          <a:bodyPr/>
          <a:lstStyle/>
          <a:p>
            <a:endParaRPr lang="ru-RU" smtClean="0"/>
          </a:p>
        </p:txBody>
      </p:sp>
      <p:pic>
        <p:nvPicPr>
          <p:cNvPr id="34823" name="Picture 2" descr="C:\Documents and Settings\Администратор\Рабочий стол\репрессии картинки\257101270.jpg"/>
          <p:cNvPicPr>
            <a:picLocks noChangeAspect="1" noChangeArrowheads="1"/>
          </p:cNvPicPr>
          <p:nvPr/>
        </p:nvPicPr>
        <p:blipFill>
          <a:blip r:embed="rId2"/>
          <a:srcRect/>
          <a:stretch>
            <a:fillRect/>
          </a:stretch>
        </p:blipFill>
        <p:spPr bwMode="auto">
          <a:xfrm>
            <a:off x="0" y="857250"/>
            <a:ext cx="9104313" cy="516096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ереступил порог, — дети. Огромное количество детей до 6 лет. В маленьких те..."/>
          <p:cNvPicPr/>
          <p:nvPr/>
        </p:nvPicPr>
        <p:blipFill>
          <a:blip r:embed="rId2"/>
          <a:srcRect/>
          <a:stretch>
            <a:fillRect/>
          </a:stretch>
        </p:blipFill>
        <p:spPr bwMode="auto">
          <a:xfrm>
            <a:off x="642910" y="571480"/>
            <a:ext cx="7858179" cy="5857916"/>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 Дети ГУЛага "/>
          <p:cNvPicPr/>
          <p:nvPr/>
        </p:nvPicPr>
        <p:blipFill>
          <a:blip r:embed="rId2"/>
          <a:srcRect/>
          <a:stretch>
            <a:fillRect/>
          </a:stretch>
        </p:blipFill>
        <p:spPr bwMode="auto">
          <a:xfrm>
            <a:off x="500034" y="571480"/>
            <a:ext cx="8001055" cy="5643602"/>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 Дети ГУЛага "/>
          <p:cNvPicPr/>
          <p:nvPr/>
        </p:nvPicPr>
        <p:blipFill>
          <a:blip r:embed="rId2"/>
          <a:srcRect/>
          <a:stretch>
            <a:fillRect/>
          </a:stretch>
        </p:blipFill>
        <p:spPr bwMode="auto">
          <a:xfrm>
            <a:off x="500034" y="500042"/>
            <a:ext cx="8358245" cy="578647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Rot="1" noChangeArrowheads="1"/>
          </p:cNvSpPr>
          <p:nvPr>
            <p:ph type="title" sz="quarter"/>
          </p:nvPr>
        </p:nvSpPr>
        <p:spPr/>
        <p:txBody>
          <a:bodyPr/>
          <a:lstStyle/>
          <a:p>
            <a:r>
              <a:rPr lang="ru-RU" b="1" smtClean="0">
                <a:solidFill>
                  <a:srgbClr val="FF0000"/>
                </a:solidFill>
              </a:rPr>
              <a:t>Репрессия </a:t>
            </a:r>
          </a:p>
        </p:txBody>
      </p:sp>
      <p:pic>
        <p:nvPicPr>
          <p:cNvPr id="46085" name="Picture 5" descr="7777"/>
          <p:cNvPicPr>
            <a:picLocks noGrp="1" noChangeAspect="1" noChangeArrowheads="1"/>
          </p:cNvPicPr>
          <p:nvPr>
            <p:ph sz="quarter" idx="1"/>
          </p:nvPr>
        </p:nvPicPr>
        <p:blipFill>
          <a:blip r:embed="rId2"/>
          <a:srcRect/>
          <a:stretch>
            <a:fillRect/>
          </a:stretch>
        </p:blipFill>
        <p:spPr>
          <a:xfrm>
            <a:off x="357188" y="1143000"/>
            <a:ext cx="3168650" cy="2800350"/>
          </a:xfrm>
        </p:spPr>
      </p:pic>
      <p:pic>
        <p:nvPicPr>
          <p:cNvPr id="46090" name="Picture 10" descr="16"/>
          <p:cNvPicPr>
            <a:picLocks noGrp="1" noChangeAspect="1" noChangeArrowheads="1"/>
          </p:cNvPicPr>
          <p:nvPr>
            <p:ph sz="quarter" idx="2"/>
          </p:nvPr>
        </p:nvPicPr>
        <p:blipFill>
          <a:blip r:embed="rId3"/>
          <a:srcRect/>
          <a:stretch>
            <a:fillRect/>
          </a:stretch>
        </p:blipFill>
        <p:spPr>
          <a:xfrm>
            <a:off x="4572000" y="1428750"/>
            <a:ext cx="4194175" cy="1693863"/>
          </a:xfrm>
        </p:spPr>
      </p:pic>
      <p:pic>
        <p:nvPicPr>
          <p:cNvPr id="46091" name="Picture 11" descr="999"/>
          <p:cNvPicPr>
            <a:picLocks noGrp="1" noChangeAspect="1" noChangeArrowheads="1"/>
          </p:cNvPicPr>
          <p:nvPr>
            <p:ph sz="quarter" idx="3"/>
          </p:nvPr>
        </p:nvPicPr>
        <p:blipFill>
          <a:blip r:embed="rId4"/>
          <a:srcRect/>
          <a:stretch>
            <a:fillRect/>
          </a:stretch>
        </p:blipFill>
        <p:spPr>
          <a:xfrm>
            <a:off x="357188" y="4286250"/>
            <a:ext cx="3673475" cy="2293938"/>
          </a:xfrm>
        </p:spPr>
      </p:pic>
      <p:pic>
        <p:nvPicPr>
          <p:cNvPr id="46092" name="Picture 12" descr="131"/>
          <p:cNvPicPr>
            <a:picLocks noGrp="1" noChangeAspect="1" noChangeArrowheads="1"/>
          </p:cNvPicPr>
          <p:nvPr>
            <p:ph sz="quarter" idx="4"/>
          </p:nvPr>
        </p:nvPicPr>
        <p:blipFill>
          <a:blip r:embed="rId5"/>
          <a:srcRect/>
          <a:stretch>
            <a:fillRect/>
          </a:stretch>
        </p:blipFill>
        <p:spPr>
          <a:xfrm>
            <a:off x="5214938" y="3429000"/>
            <a:ext cx="3263900" cy="2871788"/>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iterate type="lt">
                                    <p:tmPct val="0"/>
                                  </p:iterate>
                                  <p:childTnLst>
                                    <p:set>
                                      <p:cBhvr>
                                        <p:cTn id="6" dur="1" fill="hold">
                                          <p:stCondLst>
                                            <p:cond delay="0"/>
                                          </p:stCondLst>
                                        </p:cTn>
                                        <p:tgtEl>
                                          <p:spTgt spid="46085"/>
                                        </p:tgtEl>
                                        <p:attrNameLst>
                                          <p:attrName>style.visibility</p:attrName>
                                        </p:attrNameLst>
                                      </p:cBhvr>
                                      <p:to>
                                        <p:strVal val="visible"/>
                                      </p:to>
                                    </p:set>
                                    <p:animEffect transition="in" filter="dissolve">
                                      <p:cBhvr>
                                        <p:cTn id="7" dur="500"/>
                                        <p:tgtEl>
                                          <p:spTgt spid="4608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6090"/>
                                        </p:tgtEl>
                                        <p:attrNameLst>
                                          <p:attrName>style.visibility</p:attrName>
                                        </p:attrNameLst>
                                      </p:cBhvr>
                                      <p:to>
                                        <p:strVal val="visible"/>
                                      </p:to>
                                    </p:set>
                                    <p:animEffect transition="in" filter="dissolve">
                                      <p:cBhvr>
                                        <p:cTn id="11" dur="500"/>
                                        <p:tgtEl>
                                          <p:spTgt spid="46090"/>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46091"/>
                                        </p:tgtEl>
                                        <p:attrNameLst>
                                          <p:attrName>style.visibility</p:attrName>
                                        </p:attrNameLst>
                                      </p:cBhvr>
                                      <p:to>
                                        <p:strVal val="visible"/>
                                      </p:to>
                                    </p:set>
                                    <p:animEffect transition="in" filter="dissolve">
                                      <p:cBhvr>
                                        <p:cTn id="15" dur="500"/>
                                        <p:tgtEl>
                                          <p:spTgt spid="46091"/>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46092"/>
                                        </p:tgtEl>
                                        <p:attrNameLst>
                                          <p:attrName>style.visibility</p:attrName>
                                        </p:attrNameLst>
                                      </p:cBhvr>
                                      <p:to>
                                        <p:strVal val="visible"/>
                                      </p:to>
                                    </p:set>
                                    <p:animEffect transition="in" filter="dissolve">
                                      <p:cBhvr>
                                        <p:cTn id="19" dur="500"/>
                                        <p:tgtEl>
                                          <p:spTgt spid="46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title"/>
          </p:nvPr>
        </p:nvSpPr>
        <p:spPr/>
        <p:txBody>
          <a:bodyPr/>
          <a:lstStyle/>
          <a:p>
            <a:endParaRPr lang="ru-RU" smtClean="0"/>
          </a:p>
        </p:txBody>
      </p:sp>
      <p:sp>
        <p:nvSpPr>
          <p:cNvPr id="35843" name="Содержимое 2"/>
          <p:cNvSpPr>
            <a:spLocks noGrp="1"/>
          </p:cNvSpPr>
          <p:nvPr>
            <p:ph idx="1"/>
          </p:nvPr>
        </p:nvSpPr>
        <p:spPr/>
        <p:txBody>
          <a:bodyPr/>
          <a:lstStyle/>
          <a:p>
            <a:endParaRPr lang="ru-RU" smtClean="0"/>
          </a:p>
        </p:txBody>
      </p:sp>
      <p:pic>
        <p:nvPicPr>
          <p:cNvPr id="35844" name="Picture 3" descr="43"/>
          <p:cNvPicPr>
            <a:picLocks noChangeAspect="1" noChangeArrowheads="1"/>
          </p:cNvPicPr>
          <p:nvPr/>
        </p:nvPicPr>
        <p:blipFill>
          <a:blip r:embed="rId2"/>
          <a:srcRect/>
          <a:stretch>
            <a:fillRect/>
          </a:stretch>
        </p:blipFill>
        <p:spPr bwMode="auto">
          <a:xfrm>
            <a:off x="0" y="288925"/>
            <a:ext cx="9144000" cy="60372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p:txBody>
          <a:bodyPr/>
          <a:lstStyle/>
          <a:p>
            <a:endParaRPr lang="ru-RU" smtClean="0"/>
          </a:p>
        </p:txBody>
      </p:sp>
      <p:sp>
        <p:nvSpPr>
          <p:cNvPr id="36867" name="Содержимое 2"/>
          <p:cNvSpPr>
            <a:spLocks noGrp="1"/>
          </p:cNvSpPr>
          <p:nvPr>
            <p:ph idx="1"/>
          </p:nvPr>
        </p:nvSpPr>
        <p:spPr/>
        <p:txBody>
          <a:bodyPr/>
          <a:lstStyle/>
          <a:p>
            <a:endParaRPr lang="ru-RU" smtClean="0"/>
          </a:p>
        </p:txBody>
      </p:sp>
      <p:pic>
        <p:nvPicPr>
          <p:cNvPr id="36868" name="Picture 2" descr="C:\Documents and Settings\Администратор\Рабочий стол\репрессиии\images (1).jpg"/>
          <p:cNvPicPr>
            <a:picLocks noChangeAspect="1" noChangeArrowheads="1"/>
          </p:cNvPicPr>
          <p:nvPr/>
        </p:nvPicPr>
        <p:blipFill>
          <a:blip r:embed="rId2"/>
          <a:srcRect/>
          <a:stretch>
            <a:fillRect/>
          </a:stretch>
        </p:blipFill>
        <p:spPr bwMode="auto">
          <a:xfrm>
            <a:off x="0" y="306388"/>
            <a:ext cx="9144000" cy="60848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endParaRPr lang="ru-RU" smtClean="0"/>
          </a:p>
        </p:txBody>
      </p:sp>
      <p:sp>
        <p:nvSpPr>
          <p:cNvPr id="37891" name="Rectangle 3"/>
          <p:cNvSpPr>
            <a:spLocks noGrp="1" noChangeArrowheads="1"/>
          </p:cNvSpPr>
          <p:nvPr>
            <p:ph type="body" idx="1"/>
          </p:nvPr>
        </p:nvSpPr>
        <p:spPr/>
        <p:txBody>
          <a:bodyPr/>
          <a:lstStyle/>
          <a:p>
            <a:endParaRPr lang="ru-RU" smtClean="0"/>
          </a:p>
        </p:txBody>
      </p:sp>
      <p:pic>
        <p:nvPicPr>
          <p:cNvPr id="37892" name="Picture 5" descr="b4"/>
          <p:cNvPicPr>
            <a:picLocks noChangeAspect="1" noChangeArrowheads="1"/>
          </p:cNvPicPr>
          <p:nvPr/>
        </p:nvPicPr>
        <p:blipFill>
          <a:blip r:embed="rId2"/>
          <a:srcRect/>
          <a:stretch>
            <a:fillRect/>
          </a:stretch>
        </p:blipFill>
        <p:spPr bwMode="auto">
          <a:xfrm>
            <a:off x="-134938" y="0"/>
            <a:ext cx="9278938"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repressionx"/>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20" y="415064"/>
            <a:ext cx="8429683" cy="6027871"/>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642910" y="642918"/>
            <a:ext cx="807249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111111"/>
                </a:solidFill>
                <a:effectLst/>
                <a:latin typeface="Georgia" pitchFamily="18" charset="0"/>
                <a:ea typeface="Calibri" pitchFamily="34" charset="0"/>
                <a:cs typeface="Times New Roman" pitchFamily="18" charset="0"/>
              </a:rPr>
              <a:t>В эту цифру не входят люди, осужденные по крайне жесткому уголовному законодательству сталинских времен (</a:t>
            </a:r>
            <a:r>
              <a:rPr kumimoji="0" lang="ru-RU" sz="2800" b="1" i="0" u="none" strike="noStrike" cap="none" normalizeH="0" baseline="0" dirty="0" smtClean="0">
                <a:ln>
                  <a:noFill/>
                </a:ln>
                <a:solidFill>
                  <a:srgbClr val="111111"/>
                </a:solidFill>
                <a:effectLst/>
                <a:latin typeface="Calibri"/>
                <a:ea typeface="Calibri" pitchFamily="34" charset="0"/>
                <a:cs typeface="Times New Roman" pitchFamily="18" charset="0"/>
              </a:rPr>
              <a:t>«</a:t>
            </a:r>
            <a:r>
              <a:rPr kumimoji="0" lang="ru-RU" sz="2800" b="1" i="0" u="none" strike="noStrike" cap="none" normalizeH="0" baseline="0" dirty="0" smtClean="0">
                <a:ln>
                  <a:noFill/>
                </a:ln>
                <a:solidFill>
                  <a:srgbClr val="111111"/>
                </a:solidFill>
                <a:effectLst/>
                <a:latin typeface="Georgia" pitchFamily="18" charset="0"/>
                <a:ea typeface="Calibri" pitchFamily="34" charset="0"/>
                <a:cs typeface="Times New Roman" pitchFamily="18" charset="0"/>
              </a:rPr>
              <a:t>закон о трех колосках</a:t>
            </a:r>
            <a:r>
              <a:rPr kumimoji="0" lang="ru-RU" sz="2800" b="1" i="0" u="none" strike="noStrike" cap="none" normalizeH="0" baseline="0" dirty="0" smtClean="0">
                <a:ln>
                  <a:noFill/>
                </a:ln>
                <a:solidFill>
                  <a:srgbClr val="111111"/>
                </a:solidFill>
                <a:effectLst/>
                <a:latin typeface="Calibri"/>
                <a:ea typeface="Calibri" pitchFamily="34" charset="0"/>
                <a:cs typeface="Times New Roman" pitchFamily="18" charset="0"/>
              </a:rPr>
              <a:t>»</a:t>
            </a:r>
            <a:r>
              <a:rPr kumimoji="0" lang="ru-RU" sz="2800" b="1" i="0" u="none" strike="noStrike" cap="none" normalizeH="0" baseline="0" dirty="0" smtClean="0">
                <a:ln>
                  <a:noFill/>
                </a:ln>
                <a:solidFill>
                  <a:srgbClr val="111111"/>
                </a:solidFill>
                <a:effectLst/>
                <a:latin typeface="Georgia" pitchFamily="18" charset="0"/>
                <a:ea typeface="Calibri" pitchFamily="34" charset="0"/>
                <a:cs typeface="Times New Roman" pitchFamily="18" charset="0"/>
              </a:rPr>
              <a:t>, уголовная ответственность за опоздание на работу или прогул), которые позже были сочтены чрезмерными даже по сталинским меркам и наказание осужденным по которым было смягчено (например, по тем же </a:t>
            </a:r>
            <a:r>
              <a:rPr kumimoji="0" lang="ru-RU" sz="2800" b="1" i="0" u="none" strike="noStrike" cap="none" normalizeH="0" baseline="0" dirty="0" smtClean="0">
                <a:ln>
                  <a:noFill/>
                </a:ln>
                <a:solidFill>
                  <a:srgbClr val="111111"/>
                </a:solidFill>
                <a:effectLst/>
                <a:latin typeface="Calibri"/>
                <a:ea typeface="Calibri" pitchFamily="34" charset="0"/>
                <a:cs typeface="Times New Roman" pitchFamily="18" charset="0"/>
              </a:rPr>
              <a:t>«</a:t>
            </a:r>
            <a:r>
              <a:rPr kumimoji="0" lang="ru-RU" sz="2800" b="1" i="0" u="none" strike="noStrike" cap="none" normalizeH="0" baseline="0" dirty="0" smtClean="0">
                <a:ln>
                  <a:noFill/>
                </a:ln>
                <a:solidFill>
                  <a:srgbClr val="111111"/>
                </a:solidFill>
                <a:effectLst/>
                <a:latin typeface="Georgia" pitchFamily="18" charset="0"/>
                <a:ea typeface="Calibri" pitchFamily="34" charset="0"/>
                <a:cs typeface="Times New Roman" pitchFamily="18" charset="0"/>
              </a:rPr>
              <a:t>трем колоскам</a:t>
            </a:r>
            <a:r>
              <a:rPr kumimoji="0" lang="ru-RU" sz="2800" b="1" i="0" u="none" strike="noStrike" cap="none" normalizeH="0" baseline="0" dirty="0" smtClean="0">
                <a:ln>
                  <a:noFill/>
                </a:ln>
                <a:solidFill>
                  <a:srgbClr val="111111"/>
                </a:solidFill>
                <a:effectLst/>
                <a:latin typeface="Calibri"/>
                <a:ea typeface="Calibri" pitchFamily="34" charset="0"/>
                <a:cs typeface="Times New Roman" pitchFamily="18" charset="0"/>
              </a:rPr>
              <a:t>»</a:t>
            </a:r>
            <a:r>
              <a:rPr kumimoji="0" lang="ru-RU" sz="2800" b="1" i="0" u="none" strike="noStrike" cap="none" normalizeH="0" baseline="0" dirty="0" smtClean="0">
                <a:ln>
                  <a:noFill/>
                </a:ln>
                <a:solidFill>
                  <a:srgbClr val="111111"/>
                </a:solidFill>
                <a:effectLst/>
                <a:latin typeface="Georgia" pitchFamily="18" charset="0"/>
                <a:ea typeface="Calibri" pitchFamily="34" charset="0"/>
                <a:cs typeface="Times New Roman" pitchFamily="18" charset="0"/>
              </a:rPr>
              <a:t>). Это еще сотни тысяч человек.</a:t>
            </a:r>
            <a:endParaRPr kumimoji="0" lang="ru-RU" sz="2800" b="1"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642910" y="642920"/>
          <a:ext cx="7929618" cy="5357847"/>
        </p:xfrm>
        <a:graphic>
          <a:graphicData uri="http://schemas.openxmlformats.org/drawingml/2006/table">
            <a:tbl>
              <a:tblPr/>
              <a:tblGrid>
                <a:gridCol w="2854662"/>
                <a:gridCol w="2537478"/>
                <a:gridCol w="2537478"/>
              </a:tblGrid>
              <a:tr h="633381">
                <a:tc>
                  <a:txBody>
                    <a:bodyPr/>
                    <a:lstStyle/>
                    <a:p>
                      <a:pPr>
                        <a:lnSpc>
                          <a:spcPct val="115000"/>
                        </a:lnSpc>
                        <a:spcAft>
                          <a:spcPts val="0"/>
                        </a:spcAft>
                      </a:pPr>
                      <a:r>
                        <a:rPr lang="ru-RU" sz="1000" b="1" dirty="0">
                          <a:latin typeface="Arial"/>
                          <a:ea typeface="Times New Roman"/>
                          <a:cs typeface="Times New Roman"/>
                        </a:rPr>
                        <a:t>Национальность</a:t>
                      </a:r>
                      <a:endParaRPr lang="ru-RU" sz="1100" b="1" dirty="0">
                        <a:latin typeface="Calibri"/>
                        <a:ea typeface="Calibri"/>
                        <a:cs typeface="Times New Roman"/>
                      </a:endParaRPr>
                    </a:p>
                  </a:txBody>
                  <a:tcPr marL="66158" marR="66158" marT="66158" marB="66158" anchor="ctr">
                    <a:lnL>
                      <a:noFill/>
                    </a:lnL>
                    <a:lnR>
                      <a:noFill/>
                    </a:lnR>
                    <a:lnT>
                      <a:noFill/>
                    </a:lnT>
                    <a:lnB>
                      <a:noFill/>
                    </a:lnB>
                    <a:solidFill>
                      <a:srgbClr val="FFFEEB"/>
                    </a:solidFill>
                  </a:tcPr>
                </a:tc>
                <a:tc>
                  <a:txBody>
                    <a:bodyPr/>
                    <a:lstStyle/>
                    <a:p>
                      <a:pPr>
                        <a:lnSpc>
                          <a:spcPct val="115000"/>
                        </a:lnSpc>
                        <a:spcAft>
                          <a:spcPts val="0"/>
                        </a:spcAft>
                      </a:pPr>
                      <a:r>
                        <a:rPr lang="ru-RU" sz="1000" b="1" dirty="0">
                          <a:latin typeface="Arial"/>
                          <a:ea typeface="Times New Roman"/>
                          <a:cs typeface="Times New Roman"/>
                        </a:rPr>
                        <a:t>Год депортации</a:t>
                      </a:r>
                      <a:endParaRPr lang="ru-RU" sz="1100" b="1" dirty="0">
                        <a:latin typeface="Calibri"/>
                        <a:ea typeface="Calibri"/>
                        <a:cs typeface="Times New Roman"/>
                      </a:endParaRPr>
                    </a:p>
                  </a:txBody>
                  <a:tcPr marL="66158" marR="66158" marT="66158" marB="66158" anchor="ctr">
                    <a:lnL>
                      <a:noFill/>
                    </a:lnL>
                    <a:lnR>
                      <a:noFill/>
                    </a:lnR>
                    <a:lnT>
                      <a:noFill/>
                    </a:lnT>
                    <a:lnB>
                      <a:noFill/>
                    </a:lnB>
                    <a:solidFill>
                      <a:srgbClr val="FFFEEB"/>
                    </a:solidFill>
                  </a:tcPr>
                </a:tc>
                <a:tc>
                  <a:txBody>
                    <a:bodyPr/>
                    <a:lstStyle/>
                    <a:p>
                      <a:pPr>
                        <a:lnSpc>
                          <a:spcPct val="115000"/>
                        </a:lnSpc>
                        <a:spcAft>
                          <a:spcPts val="0"/>
                        </a:spcAft>
                      </a:pPr>
                      <a:r>
                        <a:rPr lang="ru-RU" sz="1000" b="1">
                          <a:latin typeface="Arial"/>
                          <a:ea typeface="Times New Roman"/>
                          <a:cs typeface="Times New Roman"/>
                        </a:rPr>
                        <a:t>Количество высланных (средняя оценка)</a:t>
                      </a:r>
                      <a:endParaRPr lang="ru-RU" sz="1100" b="1">
                        <a:latin typeface="Calibri"/>
                        <a:ea typeface="Calibri"/>
                        <a:cs typeface="Times New Roman"/>
                      </a:endParaRPr>
                    </a:p>
                  </a:txBody>
                  <a:tcPr marL="66158" marR="66158" marT="66158" marB="66158" anchor="ctr">
                    <a:lnL>
                      <a:noFill/>
                    </a:lnL>
                    <a:lnR>
                      <a:noFill/>
                    </a:lnR>
                    <a:lnT>
                      <a:noFill/>
                    </a:lnT>
                    <a:lnB>
                      <a:noFill/>
                    </a:lnB>
                    <a:solidFill>
                      <a:srgbClr val="FFFEEB"/>
                    </a:solidFill>
                  </a:tcPr>
                </a:tc>
              </a:tr>
              <a:tr h="403475">
                <a:tc>
                  <a:txBody>
                    <a:bodyPr/>
                    <a:lstStyle/>
                    <a:p>
                      <a:pPr>
                        <a:lnSpc>
                          <a:spcPct val="115000"/>
                        </a:lnSpc>
                        <a:spcAft>
                          <a:spcPts val="0"/>
                        </a:spcAft>
                      </a:pPr>
                      <a:r>
                        <a:rPr lang="ru-RU" sz="1000" b="1" dirty="0">
                          <a:latin typeface="Arial"/>
                          <a:ea typeface="Times New Roman"/>
                          <a:cs typeface="Times New Roman"/>
                        </a:rPr>
                        <a:t>Корейцы</a:t>
                      </a:r>
                      <a:endParaRPr lang="ru-RU" sz="1100" b="1" dirty="0">
                        <a:latin typeface="Calibri"/>
                        <a:ea typeface="Calibri"/>
                        <a:cs typeface="Times New Roman"/>
                      </a:endParaRPr>
                    </a:p>
                  </a:txBody>
                  <a:tcPr marL="66158" marR="66158" marT="66158" marB="66158" anchor="ctr">
                    <a:lnL>
                      <a:noFill/>
                    </a:lnL>
                    <a:lnR>
                      <a:noFill/>
                    </a:lnR>
                    <a:lnT>
                      <a:noFill/>
                    </a:lnT>
                    <a:lnB>
                      <a:noFill/>
                    </a:lnB>
                    <a:solidFill>
                      <a:srgbClr val="FFFEEB"/>
                    </a:solidFill>
                  </a:tcPr>
                </a:tc>
                <a:tc>
                  <a:txBody>
                    <a:bodyPr/>
                    <a:lstStyle/>
                    <a:p>
                      <a:pPr>
                        <a:lnSpc>
                          <a:spcPct val="115000"/>
                        </a:lnSpc>
                        <a:spcAft>
                          <a:spcPts val="0"/>
                        </a:spcAft>
                      </a:pPr>
                      <a:r>
                        <a:rPr lang="ru-RU" sz="1000" b="1">
                          <a:latin typeface="Arial"/>
                          <a:ea typeface="Times New Roman"/>
                          <a:cs typeface="Times New Roman"/>
                        </a:rPr>
                        <a:t>1937–1938</a:t>
                      </a:r>
                      <a:endParaRPr lang="ru-RU" sz="1100" b="1">
                        <a:latin typeface="Calibri"/>
                        <a:ea typeface="Calibri"/>
                        <a:cs typeface="Times New Roman"/>
                      </a:endParaRPr>
                    </a:p>
                  </a:txBody>
                  <a:tcPr marL="66158" marR="66158" marT="66158" marB="66158" anchor="ctr">
                    <a:lnL>
                      <a:noFill/>
                    </a:lnL>
                    <a:lnR>
                      <a:noFill/>
                    </a:lnR>
                    <a:lnT>
                      <a:noFill/>
                    </a:lnT>
                    <a:lnB>
                      <a:noFill/>
                    </a:lnB>
                    <a:solidFill>
                      <a:srgbClr val="FFFEEB"/>
                    </a:solidFill>
                  </a:tcPr>
                </a:tc>
                <a:tc>
                  <a:txBody>
                    <a:bodyPr/>
                    <a:lstStyle/>
                    <a:p>
                      <a:pPr>
                        <a:lnSpc>
                          <a:spcPct val="115000"/>
                        </a:lnSpc>
                        <a:spcAft>
                          <a:spcPts val="0"/>
                        </a:spcAft>
                      </a:pPr>
                      <a:r>
                        <a:rPr lang="ru-RU" sz="1000" b="1">
                          <a:latin typeface="Arial"/>
                          <a:ea typeface="Times New Roman"/>
                          <a:cs typeface="Times New Roman"/>
                        </a:rPr>
                        <a:t>172 000</a:t>
                      </a:r>
                      <a:endParaRPr lang="ru-RU" sz="1100" b="1">
                        <a:latin typeface="Calibri"/>
                        <a:ea typeface="Calibri"/>
                        <a:cs typeface="Times New Roman"/>
                      </a:endParaRPr>
                    </a:p>
                  </a:txBody>
                  <a:tcPr marL="66158" marR="66158" marT="66158" marB="66158" anchor="ctr">
                    <a:lnL>
                      <a:noFill/>
                    </a:lnL>
                    <a:lnR>
                      <a:noFill/>
                    </a:lnR>
                    <a:lnT>
                      <a:noFill/>
                    </a:lnT>
                    <a:lnB>
                      <a:noFill/>
                    </a:lnB>
                    <a:solidFill>
                      <a:srgbClr val="FFFEEB"/>
                    </a:solidFill>
                  </a:tcPr>
                </a:tc>
              </a:tr>
              <a:tr h="403475">
                <a:tc>
                  <a:txBody>
                    <a:bodyPr/>
                    <a:lstStyle/>
                    <a:p>
                      <a:pPr>
                        <a:lnSpc>
                          <a:spcPct val="115000"/>
                        </a:lnSpc>
                        <a:spcAft>
                          <a:spcPts val="0"/>
                        </a:spcAft>
                      </a:pPr>
                      <a:r>
                        <a:rPr lang="ru-RU" sz="1000" b="1" dirty="0">
                          <a:latin typeface="Arial"/>
                          <a:ea typeface="Times New Roman"/>
                          <a:cs typeface="Times New Roman"/>
                        </a:rPr>
                        <a:t>Немцы</a:t>
                      </a:r>
                      <a:endParaRPr lang="ru-RU" sz="1100" b="1" dirty="0">
                        <a:latin typeface="Calibri"/>
                        <a:ea typeface="Calibri"/>
                        <a:cs typeface="Times New Roman"/>
                      </a:endParaRPr>
                    </a:p>
                  </a:txBody>
                  <a:tcPr marL="66158" marR="66158" marT="66158" marB="66158" anchor="ctr">
                    <a:lnL>
                      <a:noFill/>
                    </a:lnL>
                    <a:lnR>
                      <a:noFill/>
                    </a:lnR>
                    <a:lnT>
                      <a:noFill/>
                    </a:lnT>
                    <a:lnB>
                      <a:noFill/>
                    </a:lnB>
                    <a:solidFill>
                      <a:srgbClr val="FFFEEB"/>
                    </a:solidFill>
                  </a:tcPr>
                </a:tc>
                <a:tc>
                  <a:txBody>
                    <a:bodyPr/>
                    <a:lstStyle/>
                    <a:p>
                      <a:pPr>
                        <a:lnSpc>
                          <a:spcPct val="115000"/>
                        </a:lnSpc>
                        <a:spcAft>
                          <a:spcPts val="0"/>
                        </a:spcAft>
                      </a:pPr>
                      <a:r>
                        <a:rPr lang="ru-RU" sz="1000" b="1">
                          <a:latin typeface="Arial"/>
                          <a:ea typeface="Times New Roman"/>
                          <a:cs typeface="Times New Roman"/>
                        </a:rPr>
                        <a:t>1941–1942</a:t>
                      </a:r>
                      <a:endParaRPr lang="ru-RU" sz="1100" b="1">
                        <a:latin typeface="Calibri"/>
                        <a:ea typeface="Calibri"/>
                        <a:cs typeface="Times New Roman"/>
                      </a:endParaRPr>
                    </a:p>
                  </a:txBody>
                  <a:tcPr marL="66158" marR="66158" marT="66158" marB="66158" anchor="ctr">
                    <a:lnL>
                      <a:noFill/>
                    </a:lnL>
                    <a:lnR>
                      <a:noFill/>
                    </a:lnR>
                    <a:lnT>
                      <a:noFill/>
                    </a:lnT>
                    <a:lnB>
                      <a:noFill/>
                    </a:lnB>
                    <a:solidFill>
                      <a:srgbClr val="FFFEEB"/>
                    </a:solidFill>
                  </a:tcPr>
                </a:tc>
                <a:tc>
                  <a:txBody>
                    <a:bodyPr/>
                    <a:lstStyle/>
                    <a:p>
                      <a:pPr>
                        <a:lnSpc>
                          <a:spcPct val="115000"/>
                        </a:lnSpc>
                        <a:spcAft>
                          <a:spcPts val="0"/>
                        </a:spcAft>
                      </a:pPr>
                      <a:r>
                        <a:rPr lang="ru-RU" sz="1000" b="1">
                          <a:latin typeface="Arial"/>
                          <a:ea typeface="Times New Roman"/>
                          <a:cs typeface="Times New Roman"/>
                        </a:rPr>
                        <a:t>905 000</a:t>
                      </a:r>
                      <a:endParaRPr lang="ru-RU" sz="1100" b="1">
                        <a:latin typeface="Calibri"/>
                        <a:ea typeface="Calibri"/>
                        <a:cs typeface="Times New Roman"/>
                      </a:endParaRPr>
                    </a:p>
                  </a:txBody>
                  <a:tcPr marL="66158" marR="66158" marT="66158" marB="66158" anchor="ctr">
                    <a:lnL>
                      <a:noFill/>
                    </a:lnL>
                    <a:lnR>
                      <a:noFill/>
                    </a:lnR>
                    <a:lnT>
                      <a:noFill/>
                    </a:lnT>
                    <a:lnB>
                      <a:noFill/>
                    </a:lnB>
                    <a:solidFill>
                      <a:srgbClr val="FFFEEB"/>
                    </a:solidFill>
                  </a:tcPr>
                </a:tc>
              </a:tr>
              <a:tr h="863285">
                <a:tc>
                  <a:txBody>
                    <a:bodyPr/>
                    <a:lstStyle/>
                    <a:p>
                      <a:pPr>
                        <a:lnSpc>
                          <a:spcPct val="115000"/>
                        </a:lnSpc>
                        <a:spcAft>
                          <a:spcPts val="0"/>
                        </a:spcAft>
                      </a:pPr>
                      <a:r>
                        <a:rPr lang="ru-RU" sz="1000" b="1" dirty="0">
                          <a:latin typeface="Arial"/>
                          <a:ea typeface="Times New Roman"/>
                          <a:cs typeface="Times New Roman"/>
                        </a:rPr>
                        <a:t>Финны, румыны, другие национальности союзных с Германией государств</a:t>
                      </a:r>
                      <a:endParaRPr lang="ru-RU" sz="1100" b="1" dirty="0">
                        <a:latin typeface="Calibri"/>
                        <a:ea typeface="Calibri"/>
                        <a:cs typeface="Times New Roman"/>
                      </a:endParaRPr>
                    </a:p>
                  </a:txBody>
                  <a:tcPr marL="66158" marR="66158" marT="66158" marB="66158" anchor="ctr">
                    <a:lnL>
                      <a:noFill/>
                    </a:lnL>
                    <a:lnR>
                      <a:noFill/>
                    </a:lnR>
                    <a:lnT>
                      <a:noFill/>
                    </a:lnT>
                    <a:lnB>
                      <a:noFill/>
                    </a:lnB>
                    <a:solidFill>
                      <a:srgbClr val="FFFEEB"/>
                    </a:solidFill>
                  </a:tcPr>
                </a:tc>
                <a:tc>
                  <a:txBody>
                    <a:bodyPr/>
                    <a:lstStyle/>
                    <a:p>
                      <a:pPr>
                        <a:lnSpc>
                          <a:spcPct val="115000"/>
                        </a:lnSpc>
                        <a:spcAft>
                          <a:spcPts val="0"/>
                        </a:spcAft>
                      </a:pPr>
                      <a:r>
                        <a:rPr lang="ru-RU" sz="1000" b="1">
                          <a:latin typeface="Arial"/>
                          <a:ea typeface="Times New Roman"/>
                          <a:cs typeface="Times New Roman"/>
                        </a:rPr>
                        <a:t>1941–1942</a:t>
                      </a:r>
                      <a:endParaRPr lang="ru-RU" sz="1100" b="1">
                        <a:latin typeface="Calibri"/>
                        <a:ea typeface="Calibri"/>
                        <a:cs typeface="Times New Roman"/>
                      </a:endParaRPr>
                    </a:p>
                  </a:txBody>
                  <a:tcPr marL="66158" marR="66158" marT="66158" marB="66158" anchor="ctr">
                    <a:lnL>
                      <a:noFill/>
                    </a:lnL>
                    <a:lnR>
                      <a:noFill/>
                    </a:lnR>
                    <a:lnT>
                      <a:noFill/>
                    </a:lnT>
                    <a:lnB>
                      <a:noFill/>
                    </a:lnB>
                    <a:solidFill>
                      <a:srgbClr val="FFFEEB"/>
                    </a:solidFill>
                  </a:tcPr>
                </a:tc>
                <a:tc>
                  <a:txBody>
                    <a:bodyPr/>
                    <a:lstStyle/>
                    <a:p>
                      <a:pPr>
                        <a:lnSpc>
                          <a:spcPct val="115000"/>
                        </a:lnSpc>
                        <a:spcAft>
                          <a:spcPts val="0"/>
                        </a:spcAft>
                      </a:pPr>
                      <a:r>
                        <a:rPr lang="ru-RU" sz="1000" b="1">
                          <a:latin typeface="Arial"/>
                          <a:ea typeface="Times New Roman"/>
                          <a:cs typeface="Times New Roman"/>
                        </a:rPr>
                        <a:t>400 000</a:t>
                      </a:r>
                      <a:endParaRPr lang="ru-RU" sz="1100" b="1">
                        <a:latin typeface="Calibri"/>
                        <a:ea typeface="Calibri"/>
                        <a:cs typeface="Times New Roman"/>
                      </a:endParaRPr>
                    </a:p>
                  </a:txBody>
                  <a:tcPr marL="66158" marR="66158" marT="66158" marB="66158" anchor="ctr">
                    <a:lnL>
                      <a:noFill/>
                    </a:lnL>
                    <a:lnR>
                      <a:noFill/>
                    </a:lnR>
                    <a:lnT>
                      <a:noFill/>
                    </a:lnT>
                    <a:lnB>
                      <a:noFill/>
                    </a:lnB>
                    <a:solidFill>
                      <a:srgbClr val="FFFEEB"/>
                    </a:solidFill>
                  </a:tcPr>
                </a:tc>
              </a:tr>
              <a:tr h="403475">
                <a:tc>
                  <a:txBody>
                    <a:bodyPr/>
                    <a:lstStyle/>
                    <a:p>
                      <a:pPr>
                        <a:lnSpc>
                          <a:spcPct val="115000"/>
                        </a:lnSpc>
                        <a:spcAft>
                          <a:spcPts val="0"/>
                        </a:spcAft>
                      </a:pPr>
                      <a:r>
                        <a:rPr lang="ru-RU" sz="1000" b="1" dirty="0">
                          <a:latin typeface="Arial"/>
                          <a:ea typeface="Times New Roman"/>
                          <a:cs typeface="Times New Roman"/>
                        </a:rPr>
                        <a:t>Калмыки</a:t>
                      </a:r>
                      <a:endParaRPr lang="ru-RU" sz="1100" b="1" dirty="0">
                        <a:latin typeface="Calibri"/>
                        <a:ea typeface="Calibri"/>
                        <a:cs typeface="Times New Roman"/>
                      </a:endParaRPr>
                    </a:p>
                  </a:txBody>
                  <a:tcPr marL="66158" marR="66158" marT="66158" marB="66158" anchor="ctr">
                    <a:lnL>
                      <a:noFill/>
                    </a:lnL>
                    <a:lnR>
                      <a:noFill/>
                    </a:lnR>
                    <a:lnT>
                      <a:noFill/>
                    </a:lnT>
                    <a:lnB>
                      <a:noFill/>
                    </a:lnB>
                    <a:solidFill>
                      <a:srgbClr val="FFFEEB"/>
                    </a:solidFill>
                  </a:tcPr>
                </a:tc>
                <a:tc>
                  <a:txBody>
                    <a:bodyPr/>
                    <a:lstStyle/>
                    <a:p>
                      <a:pPr>
                        <a:lnSpc>
                          <a:spcPct val="115000"/>
                        </a:lnSpc>
                        <a:spcAft>
                          <a:spcPts val="0"/>
                        </a:spcAft>
                      </a:pPr>
                      <a:r>
                        <a:rPr lang="ru-RU" sz="1000" b="1">
                          <a:latin typeface="Arial"/>
                          <a:ea typeface="Times New Roman"/>
                          <a:cs typeface="Times New Roman"/>
                        </a:rPr>
                        <a:t>1943–1944</a:t>
                      </a:r>
                      <a:endParaRPr lang="ru-RU" sz="1100" b="1">
                        <a:latin typeface="Calibri"/>
                        <a:ea typeface="Calibri"/>
                        <a:cs typeface="Times New Roman"/>
                      </a:endParaRPr>
                    </a:p>
                  </a:txBody>
                  <a:tcPr marL="66158" marR="66158" marT="66158" marB="66158" anchor="ctr">
                    <a:lnL>
                      <a:noFill/>
                    </a:lnL>
                    <a:lnR>
                      <a:noFill/>
                    </a:lnR>
                    <a:lnT>
                      <a:noFill/>
                    </a:lnT>
                    <a:lnB>
                      <a:noFill/>
                    </a:lnB>
                    <a:solidFill>
                      <a:srgbClr val="FFFEEB"/>
                    </a:solidFill>
                  </a:tcPr>
                </a:tc>
                <a:tc>
                  <a:txBody>
                    <a:bodyPr/>
                    <a:lstStyle/>
                    <a:p>
                      <a:pPr>
                        <a:lnSpc>
                          <a:spcPct val="115000"/>
                        </a:lnSpc>
                        <a:spcAft>
                          <a:spcPts val="0"/>
                        </a:spcAft>
                      </a:pPr>
                      <a:r>
                        <a:rPr lang="ru-RU" sz="1000" b="1">
                          <a:latin typeface="Arial"/>
                          <a:ea typeface="Times New Roman"/>
                          <a:cs typeface="Times New Roman"/>
                        </a:rPr>
                        <a:t>101 000</a:t>
                      </a:r>
                      <a:endParaRPr lang="ru-RU" sz="1100" b="1">
                        <a:latin typeface="Calibri"/>
                        <a:ea typeface="Calibri"/>
                        <a:cs typeface="Times New Roman"/>
                      </a:endParaRPr>
                    </a:p>
                  </a:txBody>
                  <a:tcPr marL="66158" marR="66158" marT="66158" marB="66158" anchor="ctr">
                    <a:lnL>
                      <a:noFill/>
                    </a:lnL>
                    <a:lnR>
                      <a:noFill/>
                    </a:lnR>
                    <a:lnT>
                      <a:noFill/>
                    </a:lnT>
                    <a:lnB>
                      <a:noFill/>
                    </a:lnB>
                    <a:solidFill>
                      <a:srgbClr val="FFFEEB"/>
                    </a:solidFill>
                  </a:tcPr>
                </a:tc>
              </a:tr>
              <a:tr h="403475">
                <a:tc>
                  <a:txBody>
                    <a:bodyPr/>
                    <a:lstStyle/>
                    <a:p>
                      <a:pPr>
                        <a:lnSpc>
                          <a:spcPct val="115000"/>
                        </a:lnSpc>
                        <a:spcAft>
                          <a:spcPts val="0"/>
                        </a:spcAft>
                      </a:pPr>
                      <a:r>
                        <a:rPr lang="ru-RU" sz="1000" b="1" dirty="0">
                          <a:latin typeface="Arial"/>
                          <a:ea typeface="Times New Roman"/>
                          <a:cs typeface="Times New Roman"/>
                        </a:rPr>
                        <a:t>Карачаевцы</a:t>
                      </a:r>
                      <a:endParaRPr lang="ru-RU" sz="1100" b="1" dirty="0">
                        <a:latin typeface="Calibri"/>
                        <a:ea typeface="Calibri"/>
                        <a:cs typeface="Times New Roman"/>
                      </a:endParaRPr>
                    </a:p>
                  </a:txBody>
                  <a:tcPr marL="66158" marR="66158" marT="66158" marB="66158" anchor="ctr">
                    <a:lnL>
                      <a:noFill/>
                    </a:lnL>
                    <a:lnR>
                      <a:noFill/>
                    </a:lnR>
                    <a:lnT>
                      <a:noFill/>
                    </a:lnT>
                    <a:lnB>
                      <a:noFill/>
                    </a:lnB>
                    <a:solidFill>
                      <a:srgbClr val="FFFEEB"/>
                    </a:solidFill>
                  </a:tcPr>
                </a:tc>
                <a:tc>
                  <a:txBody>
                    <a:bodyPr/>
                    <a:lstStyle/>
                    <a:p>
                      <a:pPr>
                        <a:lnSpc>
                          <a:spcPct val="115000"/>
                        </a:lnSpc>
                        <a:spcAft>
                          <a:spcPts val="0"/>
                        </a:spcAft>
                      </a:pPr>
                      <a:r>
                        <a:rPr lang="ru-RU" sz="1000" b="1">
                          <a:latin typeface="Arial"/>
                          <a:ea typeface="Times New Roman"/>
                          <a:cs typeface="Times New Roman"/>
                        </a:rPr>
                        <a:t>1943</a:t>
                      </a:r>
                      <a:endParaRPr lang="ru-RU" sz="1100" b="1">
                        <a:latin typeface="Calibri"/>
                        <a:ea typeface="Calibri"/>
                        <a:cs typeface="Times New Roman"/>
                      </a:endParaRPr>
                    </a:p>
                  </a:txBody>
                  <a:tcPr marL="66158" marR="66158" marT="66158" marB="66158" anchor="ctr">
                    <a:lnL>
                      <a:noFill/>
                    </a:lnL>
                    <a:lnR>
                      <a:noFill/>
                    </a:lnR>
                    <a:lnT>
                      <a:noFill/>
                    </a:lnT>
                    <a:lnB>
                      <a:noFill/>
                    </a:lnB>
                    <a:solidFill>
                      <a:srgbClr val="FFFEEB"/>
                    </a:solidFill>
                  </a:tcPr>
                </a:tc>
                <a:tc>
                  <a:txBody>
                    <a:bodyPr/>
                    <a:lstStyle/>
                    <a:p>
                      <a:pPr>
                        <a:lnSpc>
                          <a:spcPct val="115000"/>
                        </a:lnSpc>
                        <a:spcAft>
                          <a:spcPts val="0"/>
                        </a:spcAft>
                      </a:pPr>
                      <a:r>
                        <a:rPr lang="ru-RU" sz="1000" b="1">
                          <a:latin typeface="Arial"/>
                          <a:ea typeface="Times New Roman"/>
                          <a:cs typeface="Times New Roman"/>
                        </a:rPr>
                        <a:t>70 000</a:t>
                      </a:r>
                      <a:endParaRPr lang="ru-RU" sz="1100" b="1">
                        <a:latin typeface="Calibri"/>
                        <a:ea typeface="Calibri"/>
                        <a:cs typeface="Times New Roman"/>
                      </a:endParaRPr>
                    </a:p>
                  </a:txBody>
                  <a:tcPr marL="66158" marR="66158" marT="66158" marB="66158" anchor="ctr">
                    <a:lnL>
                      <a:noFill/>
                    </a:lnL>
                    <a:lnR>
                      <a:noFill/>
                    </a:lnR>
                    <a:lnT>
                      <a:noFill/>
                    </a:lnT>
                    <a:lnB>
                      <a:noFill/>
                    </a:lnB>
                    <a:solidFill>
                      <a:srgbClr val="FFFEEB"/>
                    </a:solidFill>
                  </a:tcPr>
                </a:tc>
              </a:tr>
              <a:tr h="403475">
                <a:tc>
                  <a:txBody>
                    <a:bodyPr/>
                    <a:lstStyle/>
                    <a:p>
                      <a:pPr>
                        <a:lnSpc>
                          <a:spcPct val="115000"/>
                        </a:lnSpc>
                        <a:spcAft>
                          <a:spcPts val="0"/>
                        </a:spcAft>
                      </a:pPr>
                      <a:r>
                        <a:rPr lang="ru-RU" sz="1000" b="1" dirty="0">
                          <a:latin typeface="Arial"/>
                          <a:ea typeface="Times New Roman"/>
                          <a:cs typeface="Times New Roman"/>
                        </a:rPr>
                        <a:t>Чеченцы и ингуши</a:t>
                      </a:r>
                      <a:endParaRPr lang="ru-RU" sz="1100" b="1" dirty="0">
                        <a:latin typeface="Calibri"/>
                        <a:ea typeface="Calibri"/>
                        <a:cs typeface="Times New Roman"/>
                      </a:endParaRPr>
                    </a:p>
                  </a:txBody>
                  <a:tcPr marL="66158" marR="66158" marT="66158" marB="66158" anchor="ctr">
                    <a:lnL>
                      <a:noFill/>
                    </a:lnL>
                    <a:lnR>
                      <a:noFill/>
                    </a:lnR>
                    <a:lnT>
                      <a:noFill/>
                    </a:lnT>
                    <a:lnB>
                      <a:noFill/>
                    </a:lnB>
                    <a:solidFill>
                      <a:srgbClr val="FFFEEB"/>
                    </a:solidFill>
                  </a:tcPr>
                </a:tc>
                <a:tc>
                  <a:txBody>
                    <a:bodyPr/>
                    <a:lstStyle/>
                    <a:p>
                      <a:pPr>
                        <a:lnSpc>
                          <a:spcPct val="115000"/>
                        </a:lnSpc>
                        <a:spcAft>
                          <a:spcPts val="0"/>
                        </a:spcAft>
                      </a:pPr>
                      <a:r>
                        <a:rPr lang="ru-RU" sz="1000" b="1">
                          <a:latin typeface="Arial"/>
                          <a:ea typeface="Times New Roman"/>
                          <a:cs typeface="Times New Roman"/>
                        </a:rPr>
                        <a:t>1944</a:t>
                      </a:r>
                      <a:endParaRPr lang="ru-RU" sz="1100" b="1">
                        <a:latin typeface="Calibri"/>
                        <a:ea typeface="Calibri"/>
                        <a:cs typeface="Times New Roman"/>
                      </a:endParaRPr>
                    </a:p>
                  </a:txBody>
                  <a:tcPr marL="66158" marR="66158" marT="66158" marB="66158" anchor="ctr">
                    <a:lnL>
                      <a:noFill/>
                    </a:lnL>
                    <a:lnR>
                      <a:noFill/>
                    </a:lnR>
                    <a:lnT>
                      <a:noFill/>
                    </a:lnT>
                    <a:lnB>
                      <a:noFill/>
                    </a:lnB>
                    <a:solidFill>
                      <a:srgbClr val="FFFEEB"/>
                    </a:solidFill>
                  </a:tcPr>
                </a:tc>
                <a:tc>
                  <a:txBody>
                    <a:bodyPr/>
                    <a:lstStyle/>
                    <a:p>
                      <a:pPr>
                        <a:lnSpc>
                          <a:spcPct val="115000"/>
                        </a:lnSpc>
                        <a:spcAft>
                          <a:spcPts val="0"/>
                        </a:spcAft>
                      </a:pPr>
                      <a:r>
                        <a:rPr lang="ru-RU" sz="1000" b="1">
                          <a:latin typeface="Arial"/>
                          <a:ea typeface="Times New Roman"/>
                          <a:cs typeface="Times New Roman"/>
                        </a:rPr>
                        <a:t>485 000</a:t>
                      </a:r>
                      <a:endParaRPr lang="ru-RU" sz="1100" b="1">
                        <a:latin typeface="Calibri"/>
                        <a:ea typeface="Calibri"/>
                        <a:cs typeface="Times New Roman"/>
                      </a:endParaRPr>
                    </a:p>
                  </a:txBody>
                  <a:tcPr marL="66158" marR="66158" marT="66158" marB="66158" anchor="ctr">
                    <a:lnL>
                      <a:noFill/>
                    </a:lnL>
                    <a:lnR>
                      <a:noFill/>
                    </a:lnR>
                    <a:lnT>
                      <a:noFill/>
                    </a:lnT>
                    <a:lnB>
                      <a:noFill/>
                    </a:lnB>
                    <a:solidFill>
                      <a:srgbClr val="FFFEEB"/>
                    </a:solidFill>
                  </a:tcPr>
                </a:tc>
              </a:tr>
              <a:tr h="403475">
                <a:tc>
                  <a:txBody>
                    <a:bodyPr/>
                    <a:lstStyle/>
                    <a:p>
                      <a:pPr>
                        <a:lnSpc>
                          <a:spcPct val="115000"/>
                        </a:lnSpc>
                        <a:spcAft>
                          <a:spcPts val="0"/>
                        </a:spcAft>
                      </a:pPr>
                      <a:r>
                        <a:rPr lang="ru-RU" sz="1000" b="1" dirty="0">
                          <a:latin typeface="Arial"/>
                          <a:ea typeface="Times New Roman"/>
                          <a:cs typeface="Times New Roman"/>
                        </a:rPr>
                        <a:t>Балкарцы</a:t>
                      </a:r>
                      <a:endParaRPr lang="ru-RU" sz="1100" b="1" dirty="0">
                        <a:latin typeface="Calibri"/>
                        <a:ea typeface="Calibri"/>
                        <a:cs typeface="Times New Roman"/>
                      </a:endParaRPr>
                    </a:p>
                  </a:txBody>
                  <a:tcPr marL="66158" marR="66158" marT="66158" marB="66158" anchor="ctr">
                    <a:lnL>
                      <a:noFill/>
                    </a:lnL>
                    <a:lnR>
                      <a:noFill/>
                    </a:lnR>
                    <a:lnT>
                      <a:noFill/>
                    </a:lnT>
                    <a:lnB>
                      <a:noFill/>
                    </a:lnB>
                    <a:solidFill>
                      <a:srgbClr val="FFFEEB"/>
                    </a:solidFill>
                  </a:tcPr>
                </a:tc>
                <a:tc>
                  <a:txBody>
                    <a:bodyPr/>
                    <a:lstStyle/>
                    <a:p>
                      <a:pPr>
                        <a:lnSpc>
                          <a:spcPct val="115000"/>
                        </a:lnSpc>
                        <a:spcAft>
                          <a:spcPts val="0"/>
                        </a:spcAft>
                      </a:pPr>
                      <a:r>
                        <a:rPr lang="ru-RU" sz="1000" b="1">
                          <a:latin typeface="Arial"/>
                          <a:ea typeface="Times New Roman"/>
                          <a:cs typeface="Times New Roman"/>
                        </a:rPr>
                        <a:t>1944</a:t>
                      </a:r>
                      <a:endParaRPr lang="ru-RU" sz="1100" b="1">
                        <a:latin typeface="Calibri"/>
                        <a:ea typeface="Calibri"/>
                        <a:cs typeface="Times New Roman"/>
                      </a:endParaRPr>
                    </a:p>
                  </a:txBody>
                  <a:tcPr marL="66158" marR="66158" marT="66158" marB="66158" anchor="ctr">
                    <a:lnL>
                      <a:noFill/>
                    </a:lnL>
                    <a:lnR>
                      <a:noFill/>
                    </a:lnR>
                    <a:lnT>
                      <a:noFill/>
                    </a:lnT>
                    <a:lnB>
                      <a:noFill/>
                    </a:lnB>
                    <a:solidFill>
                      <a:srgbClr val="FFFEEB"/>
                    </a:solidFill>
                  </a:tcPr>
                </a:tc>
                <a:tc>
                  <a:txBody>
                    <a:bodyPr/>
                    <a:lstStyle/>
                    <a:p>
                      <a:pPr>
                        <a:lnSpc>
                          <a:spcPct val="115000"/>
                        </a:lnSpc>
                        <a:spcAft>
                          <a:spcPts val="0"/>
                        </a:spcAft>
                      </a:pPr>
                      <a:r>
                        <a:rPr lang="ru-RU" sz="1000" b="1">
                          <a:latin typeface="Arial"/>
                          <a:ea typeface="Times New Roman"/>
                          <a:cs typeface="Times New Roman"/>
                        </a:rPr>
                        <a:t>37 000</a:t>
                      </a:r>
                      <a:endParaRPr lang="ru-RU" sz="1100" b="1">
                        <a:latin typeface="Calibri"/>
                        <a:ea typeface="Calibri"/>
                        <a:cs typeface="Times New Roman"/>
                      </a:endParaRPr>
                    </a:p>
                  </a:txBody>
                  <a:tcPr marL="66158" marR="66158" marT="66158" marB="66158" anchor="ctr">
                    <a:lnL>
                      <a:noFill/>
                    </a:lnL>
                    <a:lnR>
                      <a:noFill/>
                    </a:lnR>
                    <a:lnT>
                      <a:noFill/>
                    </a:lnT>
                    <a:lnB>
                      <a:noFill/>
                    </a:lnB>
                    <a:solidFill>
                      <a:srgbClr val="FFFEEB"/>
                    </a:solidFill>
                  </a:tcPr>
                </a:tc>
              </a:tr>
              <a:tr h="403475">
                <a:tc>
                  <a:txBody>
                    <a:bodyPr/>
                    <a:lstStyle/>
                    <a:p>
                      <a:pPr>
                        <a:lnSpc>
                          <a:spcPct val="115000"/>
                        </a:lnSpc>
                        <a:spcAft>
                          <a:spcPts val="0"/>
                        </a:spcAft>
                      </a:pPr>
                      <a:r>
                        <a:rPr lang="ru-RU" sz="1000" b="1" dirty="0">
                          <a:latin typeface="Arial"/>
                          <a:ea typeface="Times New Roman"/>
                          <a:cs typeface="Times New Roman"/>
                        </a:rPr>
                        <a:t>Крымские татары</a:t>
                      </a:r>
                      <a:endParaRPr lang="ru-RU" sz="1100" b="1" dirty="0">
                        <a:latin typeface="Calibri"/>
                        <a:ea typeface="Calibri"/>
                        <a:cs typeface="Times New Roman"/>
                      </a:endParaRPr>
                    </a:p>
                  </a:txBody>
                  <a:tcPr marL="66158" marR="66158" marT="66158" marB="66158" anchor="ctr">
                    <a:lnL>
                      <a:noFill/>
                    </a:lnL>
                    <a:lnR>
                      <a:noFill/>
                    </a:lnR>
                    <a:lnT>
                      <a:noFill/>
                    </a:lnT>
                    <a:lnB>
                      <a:noFill/>
                    </a:lnB>
                    <a:solidFill>
                      <a:srgbClr val="FFFEEB"/>
                    </a:solidFill>
                  </a:tcPr>
                </a:tc>
                <a:tc>
                  <a:txBody>
                    <a:bodyPr/>
                    <a:lstStyle/>
                    <a:p>
                      <a:pPr>
                        <a:lnSpc>
                          <a:spcPct val="115000"/>
                        </a:lnSpc>
                        <a:spcAft>
                          <a:spcPts val="0"/>
                        </a:spcAft>
                      </a:pPr>
                      <a:r>
                        <a:rPr lang="ru-RU" sz="1000" b="1">
                          <a:latin typeface="Arial"/>
                          <a:ea typeface="Times New Roman"/>
                          <a:cs typeface="Times New Roman"/>
                        </a:rPr>
                        <a:t>1944</a:t>
                      </a:r>
                      <a:endParaRPr lang="ru-RU" sz="1100" b="1">
                        <a:latin typeface="Calibri"/>
                        <a:ea typeface="Calibri"/>
                        <a:cs typeface="Times New Roman"/>
                      </a:endParaRPr>
                    </a:p>
                  </a:txBody>
                  <a:tcPr marL="66158" marR="66158" marT="66158" marB="66158" anchor="ctr">
                    <a:lnL>
                      <a:noFill/>
                    </a:lnL>
                    <a:lnR>
                      <a:noFill/>
                    </a:lnR>
                    <a:lnT>
                      <a:noFill/>
                    </a:lnT>
                    <a:lnB>
                      <a:noFill/>
                    </a:lnB>
                    <a:solidFill>
                      <a:srgbClr val="FFFEEB"/>
                    </a:solidFill>
                  </a:tcPr>
                </a:tc>
                <a:tc>
                  <a:txBody>
                    <a:bodyPr/>
                    <a:lstStyle/>
                    <a:p>
                      <a:pPr>
                        <a:lnSpc>
                          <a:spcPct val="115000"/>
                        </a:lnSpc>
                        <a:spcAft>
                          <a:spcPts val="0"/>
                        </a:spcAft>
                      </a:pPr>
                      <a:r>
                        <a:rPr lang="ru-RU" sz="1000" b="1">
                          <a:latin typeface="Arial"/>
                          <a:ea typeface="Times New Roman"/>
                          <a:cs typeface="Times New Roman"/>
                        </a:rPr>
                        <a:t>191 000</a:t>
                      </a:r>
                      <a:endParaRPr lang="ru-RU" sz="1100" b="1">
                        <a:latin typeface="Calibri"/>
                        <a:ea typeface="Calibri"/>
                        <a:cs typeface="Times New Roman"/>
                      </a:endParaRPr>
                    </a:p>
                  </a:txBody>
                  <a:tcPr marL="66158" marR="66158" marT="66158" marB="66158" anchor="ctr">
                    <a:lnL>
                      <a:noFill/>
                    </a:lnL>
                    <a:lnR>
                      <a:noFill/>
                    </a:lnR>
                    <a:lnT>
                      <a:noFill/>
                    </a:lnT>
                    <a:lnB>
                      <a:noFill/>
                    </a:lnB>
                    <a:solidFill>
                      <a:srgbClr val="FFFEEB"/>
                    </a:solidFill>
                  </a:tcPr>
                </a:tc>
              </a:tr>
              <a:tr h="633381">
                <a:tc>
                  <a:txBody>
                    <a:bodyPr/>
                    <a:lstStyle/>
                    <a:p>
                      <a:pPr>
                        <a:lnSpc>
                          <a:spcPct val="115000"/>
                        </a:lnSpc>
                        <a:spcAft>
                          <a:spcPts val="0"/>
                        </a:spcAft>
                      </a:pPr>
                      <a:r>
                        <a:rPr lang="ru-RU" sz="1000" b="1" dirty="0" err="1">
                          <a:latin typeface="Arial"/>
                          <a:ea typeface="Times New Roman"/>
                          <a:cs typeface="Times New Roman"/>
                        </a:rPr>
                        <a:t>Турки-месхетинцы</a:t>
                      </a:r>
                      <a:r>
                        <a:rPr lang="ru-RU" sz="1000" b="1" dirty="0">
                          <a:latin typeface="Arial"/>
                          <a:ea typeface="Times New Roman"/>
                          <a:cs typeface="Times New Roman"/>
                        </a:rPr>
                        <a:t> и другие народности Закавказья</a:t>
                      </a:r>
                      <a:endParaRPr lang="ru-RU" sz="1100" b="1" dirty="0">
                        <a:latin typeface="Calibri"/>
                        <a:ea typeface="Calibri"/>
                        <a:cs typeface="Times New Roman"/>
                      </a:endParaRPr>
                    </a:p>
                  </a:txBody>
                  <a:tcPr marL="66158" marR="66158" marT="66158" marB="66158" anchor="ctr">
                    <a:lnL>
                      <a:noFill/>
                    </a:lnL>
                    <a:lnR>
                      <a:noFill/>
                    </a:lnR>
                    <a:lnT>
                      <a:noFill/>
                    </a:lnT>
                    <a:lnB>
                      <a:noFill/>
                    </a:lnB>
                    <a:solidFill>
                      <a:srgbClr val="FFFEEB"/>
                    </a:solidFill>
                  </a:tcPr>
                </a:tc>
                <a:tc>
                  <a:txBody>
                    <a:bodyPr/>
                    <a:lstStyle/>
                    <a:p>
                      <a:pPr>
                        <a:lnSpc>
                          <a:spcPct val="115000"/>
                        </a:lnSpc>
                        <a:spcAft>
                          <a:spcPts val="0"/>
                        </a:spcAft>
                      </a:pPr>
                      <a:r>
                        <a:rPr lang="ru-RU" sz="1000" b="1">
                          <a:latin typeface="Arial"/>
                          <a:ea typeface="Times New Roman"/>
                          <a:cs typeface="Times New Roman"/>
                        </a:rPr>
                        <a:t>1944</a:t>
                      </a:r>
                      <a:endParaRPr lang="ru-RU" sz="1100" b="1">
                        <a:latin typeface="Calibri"/>
                        <a:ea typeface="Calibri"/>
                        <a:cs typeface="Times New Roman"/>
                      </a:endParaRPr>
                    </a:p>
                  </a:txBody>
                  <a:tcPr marL="66158" marR="66158" marT="66158" marB="66158" anchor="ctr">
                    <a:lnL>
                      <a:noFill/>
                    </a:lnL>
                    <a:lnR>
                      <a:noFill/>
                    </a:lnR>
                    <a:lnT>
                      <a:noFill/>
                    </a:lnT>
                    <a:lnB>
                      <a:noFill/>
                    </a:lnB>
                    <a:solidFill>
                      <a:srgbClr val="FFFEEB"/>
                    </a:solidFill>
                  </a:tcPr>
                </a:tc>
                <a:tc>
                  <a:txBody>
                    <a:bodyPr/>
                    <a:lstStyle/>
                    <a:p>
                      <a:pPr>
                        <a:lnSpc>
                          <a:spcPct val="115000"/>
                        </a:lnSpc>
                        <a:spcAft>
                          <a:spcPts val="0"/>
                        </a:spcAft>
                      </a:pPr>
                      <a:r>
                        <a:rPr lang="ru-RU" sz="1000" b="1">
                          <a:latin typeface="Arial"/>
                          <a:ea typeface="Times New Roman"/>
                          <a:cs typeface="Times New Roman"/>
                        </a:rPr>
                        <a:t>100 000</a:t>
                      </a:r>
                      <a:endParaRPr lang="ru-RU" sz="1100" b="1">
                        <a:latin typeface="Calibri"/>
                        <a:ea typeface="Calibri"/>
                        <a:cs typeface="Times New Roman"/>
                      </a:endParaRPr>
                    </a:p>
                  </a:txBody>
                  <a:tcPr marL="66158" marR="66158" marT="66158" marB="66158" anchor="ctr">
                    <a:lnL>
                      <a:noFill/>
                    </a:lnL>
                    <a:lnR>
                      <a:noFill/>
                    </a:lnR>
                    <a:lnT>
                      <a:noFill/>
                    </a:lnT>
                    <a:lnB>
                      <a:noFill/>
                    </a:lnB>
                    <a:solidFill>
                      <a:srgbClr val="FFFEEB"/>
                    </a:solidFill>
                  </a:tcPr>
                </a:tc>
              </a:tr>
              <a:tr h="403475">
                <a:tc gridSpan="2">
                  <a:txBody>
                    <a:bodyPr/>
                    <a:lstStyle/>
                    <a:p>
                      <a:pPr>
                        <a:lnSpc>
                          <a:spcPct val="115000"/>
                        </a:lnSpc>
                        <a:spcAft>
                          <a:spcPts val="0"/>
                        </a:spcAft>
                      </a:pPr>
                      <a:r>
                        <a:rPr lang="ru-RU" sz="1000" b="1" dirty="0">
                          <a:latin typeface="Arial"/>
                          <a:ea typeface="Times New Roman"/>
                          <a:cs typeface="Times New Roman"/>
                        </a:rPr>
                        <a:t>Итого:</a:t>
                      </a:r>
                      <a:endParaRPr lang="ru-RU" sz="1100" b="1" dirty="0">
                        <a:latin typeface="Calibri"/>
                        <a:ea typeface="Calibri"/>
                        <a:cs typeface="Times New Roman"/>
                      </a:endParaRPr>
                    </a:p>
                  </a:txBody>
                  <a:tcPr marL="66158" marR="66158" marT="66158" marB="66158">
                    <a:lnL>
                      <a:noFill/>
                    </a:lnL>
                    <a:lnR>
                      <a:noFill/>
                    </a:lnR>
                    <a:lnT>
                      <a:noFill/>
                    </a:lnT>
                    <a:lnB>
                      <a:noFill/>
                    </a:lnB>
                    <a:solidFill>
                      <a:srgbClr val="FFFEEB"/>
                    </a:solidFill>
                  </a:tcPr>
                </a:tc>
                <a:tc hMerge="1">
                  <a:txBody>
                    <a:bodyPr/>
                    <a:lstStyle/>
                    <a:p>
                      <a:endParaRPr lang="ru-RU"/>
                    </a:p>
                  </a:txBody>
                  <a:tcPr/>
                </a:tc>
                <a:tc>
                  <a:txBody>
                    <a:bodyPr/>
                    <a:lstStyle/>
                    <a:p>
                      <a:pPr>
                        <a:lnSpc>
                          <a:spcPct val="115000"/>
                        </a:lnSpc>
                        <a:spcAft>
                          <a:spcPts val="0"/>
                        </a:spcAft>
                      </a:pPr>
                      <a:r>
                        <a:rPr lang="ru-RU" sz="1000" b="1" dirty="0">
                          <a:latin typeface="Arial"/>
                          <a:ea typeface="Times New Roman"/>
                          <a:cs typeface="Times New Roman"/>
                        </a:rPr>
                        <a:t>2 461 000</a:t>
                      </a:r>
                      <a:endParaRPr lang="ru-RU" sz="1100" b="1" dirty="0">
                        <a:latin typeface="Calibri"/>
                        <a:ea typeface="Calibri"/>
                        <a:cs typeface="Times New Roman"/>
                      </a:endParaRPr>
                    </a:p>
                  </a:txBody>
                  <a:tcPr marL="66158" marR="66158" marT="66158" marB="66158" anchor="ctr">
                    <a:lnL>
                      <a:noFill/>
                    </a:lnL>
                    <a:lnR>
                      <a:noFill/>
                    </a:lnR>
                    <a:lnT>
                      <a:noFill/>
                    </a:lnT>
                    <a:lnB>
                      <a:noFill/>
                    </a:lnB>
                    <a:solidFill>
                      <a:srgbClr val="FFFEEB"/>
                    </a:solidFill>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857224" y="214290"/>
            <a:ext cx="7215238"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accent2"/>
                </a:solidFill>
                <a:effectLst/>
                <a:latin typeface="Trebuchet MS" pitchFamily="34" charset="0"/>
                <a:ea typeface="Calibri" pitchFamily="34" charset="0"/>
                <a:cs typeface="Times New Roman" pitchFamily="18" charset="0"/>
              </a:rPr>
              <a:t>На Южном Урале в 1930-е годы по политическим мотивам</a:t>
            </a:r>
            <a:endParaRPr kumimoji="0" lang="ru-RU" sz="3200" b="1" i="0" u="none" strike="noStrike" cap="none" normalizeH="0" baseline="0" dirty="0" smtClean="0">
              <a:ln>
                <a:noFill/>
              </a:ln>
              <a:solidFill>
                <a:schemeClr val="accent2"/>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accent2"/>
                </a:solidFill>
                <a:effectLst/>
                <a:latin typeface="Trebuchet MS" pitchFamily="34" charset="0"/>
                <a:ea typeface="Calibri" pitchFamily="34" charset="0"/>
                <a:cs typeface="Times New Roman" pitchFamily="18" charset="0"/>
              </a:rPr>
              <a:t> были репрессированы 37.041 человек, </a:t>
            </a:r>
            <a:endParaRPr kumimoji="0" lang="ru-RU" sz="3200" b="1" i="0" u="none" strike="noStrike" cap="none" normalizeH="0" baseline="0" dirty="0" smtClean="0">
              <a:ln>
                <a:noFill/>
              </a:ln>
              <a:solidFill>
                <a:schemeClr val="accent2"/>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accent2"/>
                </a:solidFill>
                <a:effectLst/>
                <a:latin typeface="Trebuchet MS" pitchFamily="34" charset="0"/>
                <a:ea typeface="Calibri" pitchFamily="34" charset="0"/>
                <a:cs typeface="Times New Roman" pitchFamily="18" charset="0"/>
              </a:rPr>
              <a:t>из них 11.592 человек расстреляны. </a:t>
            </a:r>
            <a:endParaRPr kumimoji="0" lang="ru-RU" sz="3200" b="1" i="0" u="none" strike="noStrike" cap="none" normalizeH="0" baseline="0" dirty="0" smtClean="0">
              <a:ln>
                <a:noFill/>
              </a:ln>
              <a:solidFill>
                <a:schemeClr val="accent2"/>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accent2"/>
                </a:solidFill>
                <a:effectLst/>
                <a:latin typeface="Trebuchet MS" pitchFamily="34" charset="0"/>
                <a:ea typeface="Calibri" pitchFamily="34" charset="0"/>
                <a:cs typeface="Times New Roman" pitchFamily="18" charset="0"/>
              </a:rPr>
              <a:t>В районе Золотой горы (Челябинск, поселок Шершни) </a:t>
            </a:r>
            <a:endParaRPr kumimoji="0" lang="ru-RU" sz="3200" b="1" i="0" u="none" strike="noStrike" cap="none" normalizeH="0" baseline="0" dirty="0" smtClean="0">
              <a:ln>
                <a:noFill/>
              </a:ln>
              <a:solidFill>
                <a:schemeClr val="accent2"/>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accent2"/>
                </a:solidFill>
                <a:effectLst/>
                <a:latin typeface="Trebuchet MS" pitchFamily="34" charset="0"/>
                <a:ea typeface="Calibri" pitchFamily="34" charset="0"/>
                <a:cs typeface="Times New Roman" pitchFamily="18" charset="0"/>
              </a:rPr>
              <a:t>на площади в 15 га в сентябре 1989 года обнаружено </a:t>
            </a:r>
            <a:endParaRPr kumimoji="0" lang="ru-RU" sz="3200" b="1" i="0" u="none" strike="noStrike" cap="none" normalizeH="0" baseline="0" dirty="0" smtClean="0">
              <a:ln>
                <a:noFill/>
              </a:ln>
              <a:solidFill>
                <a:schemeClr val="accent2"/>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accent2"/>
                </a:solidFill>
                <a:effectLst/>
                <a:latin typeface="Trebuchet MS" pitchFamily="34" charset="0"/>
                <a:ea typeface="Calibri" pitchFamily="34" charset="0"/>
                <a:cs typeface="Times New Roman" pitchFamily="18" charset="0"/>
              </a:rPr>
              <a:t>11 шахт с останками расстрелянных.</a:t>
            </a:r>
            <a:endParaRPr kumimoji="0" lang="ru-RU" sz="3200" b="1" i="0" u="none" strike="noStrike" cap="none" normalizeH="0" baseline="0" dirty="0" smtClean="0">
              <a:ln>
                <a:noFill/>
              </a:ln>
              <a:solidFill>
                <a:schemeClr val="accent2"/>
              </a:solidFill>
              <a:effectLst/>
              <a:latin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chelarhiv.ru/Storage/Image/HtmlPage/Article/src/221/book3.gif"/>
          <p:cNvPicPr/>
          <p:nvPr/>
        </p:nvPicPr>
        <p:blipFill>
          <a:blip r:embed="rId2"/>
          <a:srcRect/>
          <a:stretch>
            <a:fillRect/>
          </a:stretch>
        </p:blipFill>
        <p:spPr bwMode="auto">
          <a:xfrm>
            <a:off x="1785918" y="357166"/>
            <a:ext cx="5214973" cy="607223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tatic.panoramio.com/photos/large/31765582.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1200467" y="901502"/>
            <a:ext cx="6743065" cy="5054995"/>
          </a:xfrm>
          <a:prstGeom prst="rect">
            <a:avLst/>
          </a:prstGeom>
          <a:noFill/>
          <a:ln w="9525">
            <a:noFill/>
            <a:miter lim="800000"/>
            <a:headEnd/>
            <a:tailEnd/>
          </a:ln>
        </p:spPr>
      </p:pic>
      <p:sp>
        <p:nvSpPr>
          <p:cNvPr id="72705" name="Rectangle 1"/>
          <p:cNvSpPr>
            <a:spLocks noChangeArrowheads="1"/>
          </p:cNvSpPr>
          <p:nvPr/>
        </p:nvSpPr>
        <p:spPr bwMode="auto">
          <a:xfrm>
            <a:off x="1142976" y="214290"/>
            <a:ext cx="5143536" cy="3231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500" dirty="0" smtClean="0">
                <a:solidFill>
                  <a:srgbClr val="141414"/>
                </a:solidFill>
                <a:latin typeface="Trebuchet MS" pitchFamily="34" charset="0"/>
                <a:ea typeface="Calibri" pitchFamily="34" charset="0"/>
                <a:cs typeface="Times New Roman" pitchFamily="18" charset="0"/>
              </a:rPr>
              <a:t>г</a:t>
            </a:r>
            <a:r>
              <a:rPr kumimoji="0" lang="ru-RU" sz="1500" b="0" i="0" u="none" strike="noStrike" cap="none" normalizeH="0" baseline="0" dirty="0" smtClean="0">
                <a:ln>
                  <a:noFill/>
                </a:ln>
                <a:solidFill>
                  <a:srgbClr val="141414"/>
                </a:solidFill>
                <a:effectLst/>
                <a:latin typeface="Trebuchet MS" pitchFamily="34" charset="0"/>
                <a:ea typeface="Calibri" pitchFamily="34" charset="0"/>
                <a:cs typeface="Times New Roman" pitchFamily="18" charset="0"/>
              </a:rPr>
              <a:t>. Еманжелинск Челябинская область</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Номер фотографии 1 : Памятник жертвам политических репрессий : г. Миасс, центр : фотограф С. Костина"/>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034" y="642918"/>
            <a:ext cx="8286807" cy="5500726"/>
          </a:xfrm>
          <a:prstGeom prst="rect">
            <a:avLst/>
          </a:prstGeom>
          <a:noFill/>
          <a:ln w="9525">
            <a:noFill/>
            <a:miter lim="800000"/>
            <a:headEnd/>
            <a:tailEnd/>
          </a:ln>
        </p:spPr>
      </p:pic>
      <p:sp>
        <p:nvSpPr>
          <p:cNvPr id="74753" name="Rectangle 1"/>
          <p:cNvSpPr>
            <a:spLocks noChangeArrowheads="1"/>
          </p:cNvSpPr>
          <p:nvPr/>
        </p:nvSpPr>
        <p:spPr bwMode="auto">
          <a:xfrm>
            <a:off x="2500298" y="142852"/>
            <a:ext cx="5429288" cy="3231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500" dirty="0" smtClean="0">
                <a:solidFill>
                  <a:srgbClr val="141414"/>
                </a:solidFill>
                <a:latin typeface="Trebuchet MS" pitchFamily="34" charset="0"/>
                <a:ea typeface="Calibri" pitchFamily="34" charset="0"/>
                <a:cs typeface="Times New Roman" pitchFamily="18" charset="0"/>
              </a:rPr>
              <a:t>г</a:t>
            </a:r>
            <a:r>
              <a:rPr kumimoji="0" lang="ru-RU" sz="1500" b="0" i="0" u="none" strike="noStrike" cap="none" normalizeH="0" baseline="0" dirty="0" smtClean="0">
                <a:ln>
                  <a:noFill/>
                </a:ln>
                <a:solidFill>
                  <a:srgbClr val="141414"/>
                </a:solidFill>
                <a:effectLst/>
                <a:latin typeface="Trebuchet MS" pitchFamily="34" charset="0"/>
                <a:ea typeface="Calibri" pitchFamily="34" charset="0"/>
                <a:cs typeface="Times New Roman" pitchFamily="18" charset="0"/>
              </a:rPr>
              <a:t>. Миасс Челябинская область</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player.myshared.ru/4/57886/slides/slide_8.jpg"/>
          <p:cNvPicPr/>
          <p:nvPr/>
        </p:nvPicPr>
        <p:blipFill>
          <a:blip r:embed="rId2"/>
          <a:srcRect/>
          <a:stretch>
            <a:fillRect/>
          </a:stretch>
        </p:blipFill>
        <p:spPr bwMode="auto">
          <a:xfrm>
            <a:off x="571473" y="500042"/>
            <a:ext cx="8001056" cy="5857916"/>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500034" y="571480"/>
            <a:ext cx="7786742"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2060"/>
                </a:solidFill>
                <a:effectLst/>
                <a:latin typeface="Verdana" pitchFamily="34" charset="0"/>
                <a:ea typeface="Calibri" pitchFamily="34" charset="0"/>
                <a:cs typeface="Times New Roman" pitchFamily="18" charset="0"/>
              </a:rPr>
              <a:t>30 октября 2016 года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2060"/>
                </a:solidFill>
                <a:effectLst/>
                <a:latin typeface="Verdana" pitchFamily="34" charset="0"/>
                <a:ea typeface="Calibri" pitchFamily="34" charset="0"/>
                <a:cs typeface="Times New Roman" pitchFamily="18" charset="0"/>
              </a:rPr>
              <a:t> в Центральной городской библиотеке  г. Озерска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2060"/>
                </a:solidFill>
                <a:effectLst/>
                <a:latin typeface="Verdana" pitchFamily="34" charset="0"/>
                <a:ea typeface="Calibri" pitchFamily="34" charset="0"/>
                <a:cs typeface="Times New Roman" pitchFamily="18" charset="0"/>
              </a:rPr>
              <a:t>состоялась встреча с </a:t>
            </a:r>
            <a:r>
              <a:rPr kumimoji="0" lang="ru-RU" sz="2800" b="1" i="0" u="none" strike="noStrike" cap="none" normalizeH="0" baseline="0" dirty="0" err="1" smtClean="0">
                <a:ln>
                  <a:noFill/>
                </a:ln>
                <a:solidFill>
                  <a:srgbClr val="002060"/>
                </a:solidFill>
                <a:effectLst/>
                <a:latin typeface="Verdana" pitchFamily="34" charset="0"/>
                <a:ea typeface="Calibri" pitchFamily="34" charset="0"/>
                <a:cs typeface="Times New Roman" pitchFamily="18" charset="0"/>
              </a:rPr>
              <a:t>озерчанами</a:t>
            </a:r>
            <a:r>
              <a:rPr kumimoji="0" lang="ru-RU" sz="2800" b="1" i="0" u="none" strike="noStrike" cap="none" normalizeH="0" baseline="0" dirty="0" smtClean="0">
                <a:ln>
                  <a:noFill/>
                </a:ln>
                <a:solidFill>
                  <a:srgbClr val="002060"/>
                </a:solidFill>
                <a:effectLst/>
                <a:latin typeface="Verdana" pitchFamily="34" charset="0"/>
                <a:ea typeface="Calibri" pitchFamily="34" charset="0"/>
                <a:cs typeface="Times New Roman" pitchFamily="18" charset="0"/>
              </a:rPr>
              <a:t>, пострадавшими </a:t>
            </a:r>
            <a:endParaRPr kumimoji="0" lang="ru-RU" sz="2800" b="1" i="0" u="none" strike="noStrike" cap="none" normalizeH="0" baseline="0" dirty="0" smtClean="0">
              <a:ln>
                <a:noFill/>
              </a:ln>
              <a:solidFill>
                <a:srgbClr val="00206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2060"/>
                </a:solidFill>
                <a:effectLst/>
                <a:latin typeface="Verdana" pitchFamily="34" charset="0"/>
                <a:ea typeface="Calibri" pitchFamily="34" charset="0"/>
                <a:cs typeface="Times New Roman" pitchFamily="18" charset="0"/>
              </a:rPr>
              <a:t>от политических репрессий. </a:t>
            </a:r>
            <a:endParaRPr kumimoji="0" lang="ru-RU" sz="2800" b="1" i="0" u="none" strike="noStrike" cap="none" normalizeH="0" baseline="0" dirty="0" smtClean="0">
              <a:ln>
                <a:noFill/>
              </a:ln>
              <a:solidFill>
                <a:srgbClr val="00206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2060"/>
                </a:solidFill>
                <a:effectLst/>
                <a:latin typeface="Verdana" pitchFamily="34" charset="0"/>
                <a:ea typeface="Calibri" pitchFamily="34" charset="0"/>
                <a:cs typeface="Times New Roman" pitchFamily="18" charset="0"/>
              </a:rPr>
              <a:t>Таких у нас в городе более 200 человек. </a:t>
            </a:r>
            <a:endParaRPr kumimoji="0" lang="ru-RU" sz="2800" b="1" i="0" u="none" strike="noStrike" cap="none" normalizeH="0" baseline="0" dirty="0" smtClean="0">
              <a:ln>
                <a:noFill/>
              </a:ln>
              <a:solidFill>
                <a:srgbClr val="00206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2060"/>
                </a:solidFill>
                <a:effectLst/>
                <a:latin typeface="Verdana" pitchFamily="34" charset="0"/>
                <a:ea typeface="Calibri" pitchFamily="34" charset="0"/>
                <a:cs typeface="Times New Roman" pitchFamily="18" charset="0"/>
              </a:rPr>
              <a:t>Перед собравшимися выступили И.И. </a:t>
            </a:r>
            <a:r>
              <a:rPr kumimoji="0" lang="ru-RU" sz="2800" b="1" i="0" u="none" strike="noStrike" cap="none" normalizeH="0" baseline="0" dirty="0" err="1" smtClean="0">
                <a:ln>
                  <a:noFill/>
                </a:ln>
                <a:solidFill>
                  <a:srgbClr val="002060"/>
                </a:solidFill>
                <a:effectLst/>
                <a:latin typeface="Verdana" pitchFamily="34" charset="0"/>
                <a:ea typeface="Calibri" pitchFamily="34" charset="0"/>
                <a:cs typeface="Times New Roman" pitchFamily="18" charset="0"/>
              </a:rPr>
              <a:t>Гашев</a:t>
            </a:r>
            <a:r>
              <a:rPr kumimoji="0" lang="ru-RU" sz="2800" b="1" i="0" u="none" strike="noStrike" cap="none" normalizeH="0" baseline="0" dirty="0" smtClean="0">
                <a:ln>
                  <a:noFill/>
                </a:ln>
                <a:solidFill>
                  <a:srgbClr val="002060"/>
                </a:solidFill>
                <a:effectLst/>
                <a:latin typeface="Verdana" pitchFamily="34" charset="0"/>
                <a:ea typeface="Calibri" pitchFamily="34" charset="0"/>
                <a:cs typeface="Times New Roman" pitchFamily="18" charset="0"/>
              </a:rPr>
              <a:t>, </a:t>
            </a:r>
            <a:endParaRPr kumimoji="0" lang="ru-RU" sz="2800" b="1" i="0" u="none" strike="noStrike" cap="none" normalizeH="0" baseline="0" dirty="0" smtClean="0">
              <a:ln>
                <a:noFill/>
              </a:ln>
              <a:solidFill>
                <a:srgbClr val="00206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2060"/>
                </a:solidFill>
                <a:effectLst/>
                <a:latin typeface="Verdana" pitchFamily="34" charset="0"/>
                <a:ea typeface="Calibri" pitchFamily="34" charset="0"/>
                <a:cs typeface="Times New Roman" pitchFamily="18" charset="0"/>
              </a:rPr>
              <a:t>председатель Совета ветеранов Озерского городского округа, женский хор ветеранов ДК </a:t>
            </a:r>
            <a:r>
              <a:rPr kumimoji="0" lang="ru-RU" sz="2800" b="1"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sz="2800" b="1" i="0" u="none" strike="noStrike" cap="none" normalizeH="0" baseline="0" dirty="0" smtClean="0">
                <a:ln>
                  <a:noFill/>
                </a:ln>
                <a:solidFill>
                  <a:srgbClr val="002060"/>
                </a:solidFill>
                <a:effectLst/>
                <a:latin typeface="Verdana" pitchFamily="34" charset="0"/>
                <a:ea typeface="Calibri" pitchFamily="34" charset="0"/>
                <a:cs typeface="Times New Roman" pitchFamily="18" charset="0"/>
              </a:rPr>
              <a:t>Маяк</a:t>
            </a:r>
            <a:r>
              <a:rPr kumimoji="0" lang="ru-RU" sz="2800" b="1"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sz="2800" b="1" i="0" u="none" strike="noStrike" cap="none" normalizeH="0" baseline="0" dirty="0" smtClean="0">
                <a:ln>
                  <a:noFill/>
                </a:ln>
                <a:solidFill>
                  <a:srgbClr val="002060"/>
                </a:solidFill>
                <a:effectLst/>
                <a:latin typeface="Verdana" pitchFamily="34" charset="0"/>
                <a:ea typeface="Calibri" pitchFamily="34" charset="0"/>
                <a:cs typeface="Times New Roman" pitchFamily="18" charset="0"/>
              </a:rPr>
              <a:t>.</a:t>
            </a:r>
            <a:endParaRPr kumimoji="0" lang="ru-RU" sz="2800" b="1" i="0" u="none" strike="noStrike" cap="none" normalizeH="0" baseline="0" dirty="0" smtClean="0">
              <a:ln>
                <a:noFill/>
              </a:ln>
              <a:solidFill>
                <a:srgbClr val="002060"/>
              </a:solidFill>
              <a:effectLst/>
              <a:latin typeface="Arial"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7AK_2450_новый размер.JPG"/>
          <p:cNvPicPr/>
          <p:nvPr/>
        </p:nvPicPr>
        <p:blipFill>
          <a:blip r:embed="rId2"/>
          <a:srcRect/>
          <a:stretch>
            <a:fillRect/>
          </a:stretch>
        </p:blipFill>
        <p:spPr bwMode="auto">
          <a:xfrm>
            <a:off x="571472" y="571480"/>
            <a:ext cx="8072494" cy="5643602"/>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7AK_2461_новый размер.JPG"/>
          <p:cNvPicPr/>
          <p:nvPr/>
        </p:nvPicPr>
        <p:blipFill>
          <a:blip r:embed="rId2"/>
          <a:srcRect/>
          <a:stretch>
            <a:fillRect/>
          </a:stretch>
        </p:blipFill>
        <p:spPr bwMode="auto">
          <a:xfrm>
            <a:off x="571472" y="571480"/>
            <a:ext cx="7929618" cy="5786478"/>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7AK_2453_новый размер.JPG"/>
          <p:cNvPicPr/>
          <p:nvPr/>
        </p:nvPicPr>
        <p:blipFill>
          <a:blip r:embed="rId2"/>
          <a:srcRect/>
          <a:stretch>
            <a:fillRect/>
          </a:stretch>
        </p:blipFill>
        <p:spPr bwMode="auto">
          <a:xfrm>
            <a:off x="642910" y="642918"/>
            <a:ext cx="8001055" cy="535785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p:txBody>
          <a:bodyPr/>
          <a:lstStyle/>
          <a:p>
            <a:endParaRPr lang="ru-RU" smtClean="0"/>
          </a:p>
        </p:txBody>
      </p:sp>
      <p:sp>
        <p:nvSpPr>
          <p:cNvPr id="38915" name="Содержимое 2"/>
          <p:cNvSpPr>
            <a:spLocks noGrp="1"/>
          </p:cNvSpPr>
          <p:nvPr>
            <p:ph idx="1"/>
          </p:nvPr>
        </p:nvSpPr>
        <p:spPr/>
        <p:txBody>
          <a:bodyPr/>
          <a:lstStyle/>
          <a:p>
            <a:endParaRPr lang="ru-RU" smtClean="0"/>
          </a:p>
        </p:txBody>
      </p:sp>
      <p:pic>
        <p:nvPicPr>
          <p:cNvPr id="38916" name="Picture 2" descr="C:\Documents and Settings\Администратор\Рабочий стол\репрессии картинки\DSC_9860.jpg"/>
          <p:cNvPicPr>
            <a:picLocks noChangeAspect="1" noChangeArrowheads="1"/>
          </p:cNvPicPr>
          <p:nvPr/>
        </p:nvPicPr>
        <p:blipFill>
          <a:blip r:embed="rId2"/>
          <a:srcRect/>
          <a:stretch>
            <a:fillRect/>
          </a:stretch>
        </p:blipFill>
        <p:spPr bwMode="auto">
          <a:xfrm>
            <a:off x="142875" y="428625"/>
            <a:ext cx="9144000" cy="6102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43792[1]"/>
          <p:cNvPicPr>
            <a:picLocks noChangeAspect="1" noChangeArrowheads="1"/>
          </p:cNvPicPr>
          <p:nvPr/>
        </p:nvPicPr>
        <p:blipFill>
          <a:blip r:embed="rId2"/>
          <a:srcRect/>
          <a:stretch>
            <a:fillRect/>
          </a:stretch>
        </p:blipFill>
        <p:spPr bwMode="auto">
          <a:xfrm>
            <a:off x="0" y="0"/>
            <a:ext cx="9144000" cy="7016750"/>
          </a:xfrm>
          <a:prstGeom prst="rect">
            <a:avLst/>
          </a:prstGeom>
          <a:noFill/>
          <a:ln w="9525">
            <a:noFill/>
            <a:miter lim="800000"/>
            <a:headEnd/>
            <a:tailEnd/>
          </a:ln>
        </p:spPr>
      </p:pic>
      <p:sp>
        <p:nvSpPr>
          <p:cNvPr id="39939" name="Содержимое 7"/>
          <p:cNvSpPr>
            <a:spLocks noGrp="1"/>
          </p:cNvSpPr>
          <p:nvPr>
            <p:ph sz="quarter" idx="2"/>
          </p:nvPr>
        </p:nvSpPr>
        <p:spPr/>
        <p:txBody>
          <a:bodyPr/>
          <a:lstStyle/>
          <a:p>
            <a:endParaRPr lang="ru-RU" smtClean="0"/>
          </a:p>
        </p:txBody>
      </p:sp>
      <p:sp>
        <p:nvSpPr>
          <p:cNvPr id="39940" name="Содержимое 8"/>
          <p:cNvSpPr>
            <a:spLocks noGrp="1"/>
          </p:cNvSpPr>
          <p:nvPr>
            <p:ph sz="quarter" idx="1"/>
          </p:nvPr>
        </p:nvSpPr>
        <p:spPr/>
        <p:txBody>
          <a:bodyPr/>
          <a:lstStyle/>
          <a:p>
            <a:endParaRPr lang="ru-RU" smtClean="0"/>
          </a:p>
        </p:txBody>
      </p:sp>
      <p:sp>
        <p:nvSpPr>
          <p:cNvPr id="39941" name="Текст 9"/>
          <p:cNvSpPr>
            <a:spLocks noGrp="1"/>
          </p:cNvSpPr>
          <p:nvPr>
            <p:ph type="body" sz="half" idx="3"/>
          </p:nvPr>
        </p:nvSpPr>
        <p:spPr/>
        <p:txBody>
          <a:bodyPr/>
          <a:lstStyle/>
          <a:p>
            <a:endParaRPr lang="ru-RU" dirty="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p:nvPr>
        </p:nvSpPr>
        <p:spPr/>
        <p:txBody>
          <a:bodyPr/>
          <a:lstStyle/>
          <a:p>
            <a:endParaRPr lang="ru-RU" smtClean="0"/>
          </a:p>
        </p:txBody>
      </p:sp>
      <p:sp>
        <p:nvSpPr>
          <p:cNvPr id="40963" name="Содержимое 2"/>
          <p:cNvSpPr>
            <a:spLocks noGrp="1"/>
          </p:cNvSpPr>
          <p:nvPr>
            <p:ph idx="1"/>
          </p:nvPr>
        </p:nvSpPr>
        <p:spPr/>
        <p:txBody>
          <a:bodyPr/>
          <a:lstStyle/>
          <a:p>
            <a:endParaRPr lang="ru-RU" smtClean="0"/>
          </a:p>
        </p:txBody>
      </p:sp>
      <p:pic>
        <p:nvPicPr>
          <p:cNvPr id="40964" name="Picture 2" descr="C:\Documents and Settings\Администратор\Рабочий стол\репрессиии\609BC58B-C1A2-4E74-9005-67D0365B3B03_cx0_cy3_cw0_mw1024_s_n.jpg"/>
          <p:cNvPicPr>
            <a:picLocks noChangeAspect="1" noChangeArrowheads="1"/>
          </p:cNvPicPr>
          <p:nvPr/>
        </p:nvPicPr>
        <p:blipFill>
          <a:blip r:embed="rId2"/>
          <a:srcRect/>
          <a:stretch>
            <a:fillRect/>
          </a:stretch>
        </p:blipFill>
        <p:spPr bwMode="auto">
          <a:xfrm>
            <a:off x="-304800" y="195263"/>
            <a:ext cx="9753600" cy="6467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region-uu.ru/uploads/posts/2014-10/1414646442_repressii2.jpg"/>
          <p:cNvPicPr/>
          <p:nvPr/>
        </p:nvPicPr>
        <p:blipFill>
          <a:blip r:embed="rId2"/>
          <a:srcRect/>
          <a:stretch>
            <a:fillRect/>
          </a:stretch>
        </p:blipFill>
        <p:spPr bwMode="auto">
          <a:xfrm>
            <a:off x="500034" y="428604"/>
            <a:ext cx="8072493" cy="5786478"/>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col_pic.gif (2017 bytes)"/>
          <p:cNvPicPr>
            <a:picLocks noChangeAspect="1" noChangeArrowheads="1"/>
          </p:cNvPicPr>
          <p:nvPr/>
        </p:nvPicPr>
        <p:blipFill>
          <a:blip r:embed="rId2"/>
          <a:srcRect/>
          <a:stretch>
            <a:fillRect/>
          </a:stretch>
        </p:blipFill>
        <p:spPr bwMode="auto">
          <a:xfrm rot="-141456">
            <a:off x="323850" y="-26988"/>
            <a:ext cx="8281988" cy="1079501"/>
          </a:xfrm>
          <a:prstGeom prst="rect">
            <a:avLst/>
          </a:prstGeom>
          <a:noFill/>
          <a:ln w="9525">
            <a:noFill/>
            <a:miter lim="800000"/>
            <a:headEnd/>
            <a:tailEnd/>
          </a:ln>
        </p:spPr>
      </p:pic>
      <p:pic>
        <p:nvPicPr>
          <p:cNvPr id="43011" name="Picture 5" descr="S4200036"/>
          <p:cNvPicPr>
            <a:picLocks noChangeAspect="1" noChangeArrowheads="1"/>
          </p:cNvPicPr>
          <p:nvPr/>
        </p:nvPicPr>
        <p:blipFill>
          <a:blip r:embed="rId3"/>
          <a:srcRect/>
          <a:stretch>
            <a:fillRect/>
          </a:stretch>
        </p:blipFill>
        <p:spPr bwMode="auto">
          <a:xfrm>
            <a:off x="428625" y="1714500"/>
            <a:ext cx="3241675" cy="4102100"/>
          </a:xfrm>
          <a:prstGeom prst="rect">
            <a:avLst/>
          </a:prstGeom>
          <a:noFill/>
          <a:ln w="9525">
            <a:noFill/>
            <a:miter lim="800000"/>
            <a:headEnd/>
            <a:tailEnd/>
          </a:ln>
        </p:spPr>
      </p:pic>
      <p:sp>
        <p:nvSpPr>
          <p:cNvPr id="43012" name="Rectangle 6"/>
          <p:cNvSpPr>
            <a:spLocks noChangeArrowheads="1"/>
          </p:cNvSpPr>
          <p:nvPr/>
        </p:nvSpPr>
        <p:spPr bwMode="auto">
          <a:xfrm>
            <a:off x="4572000" y="2428875"/>
            <a:ext cx="3384550" cy="2185988"/>
          </a:xfrm>
          <a:prstGeom prst="rect">
            <a:avLst/>
          </a:prstGeom>
          <a:noFill/>
          <a:ln w="9525">
            <a:noFill/>
            <a:miter lim="800000"/>
            <a:headEnd/>
            <a:tailEnd/>
          </a:ln>
        </p:spPr>
        <p:txBody>
          <a:bodyPr>
            <a:spAutoFit/>
          </a:bodyPr>
          <a:lstStyle/>
          <a:p>
            <a:pPr algn="ctr"/>
            <a:r>
              <a:rPr lang="ru-RU" sz="2400">
                <a:solidFill>
                  <a:srgbClr val="002060"/>
                </a:solidFill>
                <a:latin typeface="Calibri" pitchFamily="34" charset="0"/>
              </a:rPr>
              <a:t>Проходя мимо, задержись на секунду…</a:t>
            </a:r>
          </a:p>
          <a:p>
            <a:pPr algn="ctr"/>
            <a:r>
              <a:rPr lang="ru-RU" sz="2400">
                <a:solidFill>
                  <a:srgbClr val="002060"/>
                </a:solidFill>
                <a:latin typeface="Calibri" pitchFamily="34" charset="0"/>
              </a:rPr>
              <a:t>Просто вспомни…</a:t>
            </a:r>
          </a:p>
          <a:p>
            <a:pPr algn="ctr"/>
            <a:r>
              <a:rPr lang="ru-RU" sz="2400">
                <a:solidFill>
                  <a:srgbClr val="002060"/>
                </a:solidFill>
                <a:latin typeface="Calibri" pitchFamily="34" charset="0"/>
              </a:rPr>
              <a:t>И тихо скажи: </a:t>
            </a:r>
            <a:r>
              <a:rPr lang="ru-RU" sz="4000">
                <a:solidFill>
                  <a:srgbClr val="002060"/>
                </a:solidFill>
                <a:latin typeface="Calibri" pitchFamily="34" charset="0"/>
              </a:rPr>
              <a:t>«Спасибо…»</a:t>
            </a:r>
          </a:p>
        </p:txBody>
      </p:sp>
      <p:sp>
        <p:nvSpPr>
          <p:cNvPr id="43013" name="Text Box 7"/>
          <p:cNvSpPr txBox="1">
            <a:spLocks noChangeArrowheads="1"/>
          </p:cNvSpPr>
          <p:nvPr/>
        </p:nvSpPr>
        <p:spPr bwMode="auto">
          <a:xfrm>
            <a:off x="395288" y="836613"/>
            <a:ext cx="8604250" cy="830262"/>
          </a:xfrm>
          <a:prstGeom prst="rect">
            <a:avLst/>
          </a:prstGeom>
          <a:noFill/>
          <a:ln w="9525">
            <a:noFill/>
            <a:miter lim="800000"/>
            <a:headEnd/>
            <a:tailEnd/>
          </a:ln>
        </p:spPr>
        <p:txBody>
          <a:bodyPr>
            <a:spAutoFit/>
          </a:bodyPr>
          <a:lstStyle/>
          <a:p>
            <a:pPr algn="ctr">
              <a:spcBef>
                <a:spcPct val="50000"/>
              </a:spcBef>
            </a:pPr>
            <a:r>
              <a:rPr lang="ru-RU" sz="2400" dirty="0">
                <a:solidFill>
                  <a:srgbClr val="002060"/>
                </a:solidFill>
                <a:latin typeface="Calibri" pitchFamily="34" charset="0"/>
              </a:rPr>
              <a:t>У здания городского </a:t>
            </a:r>
            <a:r>
              <a:rPr lang="ru-RU" sz="2400" dirty="0" smtClean="0">
                <a:solidFill>
                  <a:srgbClr val="002060"/>
                </a:solidFill>
                <a:latin typeface="Calibri" pitchFamily="34" charset="0"/>
              </a:rPr>
              <a:t>музея г. Норильска  </a:t>
            </a:r>
            <a:r>
              <a:rPr lang="ru-RU" sz="2400" dirty="0">
                <a:solidFill>
                  <a:srgbClr val="002060"/>
                </a:solidFill>
                <a:latin typeface="Calibri" pitchFamily="34" charset="0"/>
              </a:rPr>
              <a:t>открыт памятник Жертвам политических репрессий</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1 июля 1929 СНК СССР принял постановление «Об использовании труда уголовно-з..."/>
          <p:cNvPicPr/>
          <p:nvPr/>
        </p:nvPicPr>
        <p:blipFill>
          <a:blip r:embed="rId2"/>
          <a:srcRect/>
          <a:stretch>
            <a:fillRect/>
          </a:stretch>
        </p:blipFill>
        <p:spPr bwMode="auto">
          <a:xfrm>
            <a:off x="500034" y="571480"/>
            <a:ext cx="8001055" cy="564360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Система объединяла 53 лагерных управления с тысячами лагерных отделений и пу..."/>
          <p:cNvPicPr/>
          <p:nvPr/>
        </p:nvPicPr>
        <p:blipFill>
          <a:blip r:embed="rId2"/>
          <a:srcRect/>
          <a:stretch>
            <a:fillRect/>
          </a:stretch>
        </p:blipFill>
        <p:spPr bwMode="auto">
          <a:xfrm>
            <a:off x="714348" y="642918"/>
            <a:ext cx="7858179" cy="571504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ериод наиболее массовых сталинских репрессий и политических преследований в ..."/>
          <p:cNvPicPr/>
          <p:nvPr/>
        </p:nvPicPr>
        <p:blipFill>
          <a:blip r:embed="rId2"/>
          <a:srcRect/>
          <a:stretch>
            <a:fillRect/>
          </a:stretch>
        </p:blipFill>
        <p:spPr bwMode="auto">
          <a:xfrm>
            <a:off x="571472" y="428604"/>
            <a:ext cx="7929617" cy="614366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Имеются сотни записок, сделанных рукой Сталина, в которых он требовал от чеки..."/>
          <p:cNvPicPr/>
          <p:nvPr/>
        </p:nvPicPr>
        <p:blipFill>
          <a:blip r:embed="rId2"/>
          <a:srcRect/>
          <a:stretch>
            <a:fillRect/>
          </a:stretch>
        </p:blipFill>
        <p:spPr bwMode="auto">
          <a:xfrm>
            <a:off x="500034" y="500042"/>
            <a:ext cx="8286807" cy="578647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447</Words>
  <Application>Microsoft Office PowerPoint</Application>
  <PresentationFormat>Экран (4:3)</PresentationFormat>
  <Paragraphs>106</Paragraphs>
  <Slides>58</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58</vt:i4>
      </vt:variant>
    </vt:vector>
  </HeadingPairs>
  <TitlesOfParts>
    <vt:vector size="65" baseType="lpstr">
      <vt:lpstr>Arial</vt:lpstr>
      <vt:lpstr>Calibri</vt:lpstr>
      <vt:lpstr>Georgia</vt:lpstr>
      <vt:lpstr>Times New Roman</vt:lpstr>
      <vt:lpstr>Trebuchet MS</vt:lpstr>
      <vt:lpstr>Verdana</vt:lpstr>
      <vt:lpstr>Тема Office</vt:lpstr>
      <vt:lpstr>Расстрелянная  вера </vt:lpstr>
      <vt:lpstr>Презентация PowerPoint</vt:lpstr>
      <vt:lpstr>Презентация PowerPoint</vt:lpstr>
      <vt:lpstr>Репрессия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Поэты </vt:lpstr>
      <vt:lpstr>Артисты </vt:lpstr>
      <vt:lpstr>Генетики </vt:lpstr>
      <vt:lpstr>Н.И. Вавилов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Л.П. Берия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ika-ilya</cp:lastModifiedBy>
  <cp:revision>47</cp:revision>
  <dcterms:created xsi:type="dcterms:W3CDTF">2016-10-30T15:35:08Z</dcterms:created>
  <dcterms:modified xsi:type="dcterms:W3CDTF">2017-09-22T15:46:02Z</dcterms:modified>
</cp:coreProperties>
</file>