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32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24" r:id="rId19"/>
    <p:sldId id="325" r:id="rId20"/>
    <p:sldId id="323" r:id="rId21"/>
    <p:sldId id="326" r:id="rId22"/>
    <p:sldId id="327" r:id="rId23"/>
    <p:sldId id="274" r:id="rId24"/>
    <p:sldId id="275" r:id="rId25"/>
    <p:sldId id="276" r:id="rId26"/>
    <p:sldId id="277" r:id="rId27"/>
    <p:sldId id="279" r:id="rId28"/>
    <p:sldId id="280" r:id="rId29"/>
    <p:sldId id="281" r:id="rId30"/>
    <p:sldId id="282" r:id="rId31"/>
    <p:sldId id="283" r:id="rId32"/>
    <p:sldId id="284" r:id="rId33"/>
    <p:sldId id="319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5" r:id="rId44"/>
    <p:sldId id="296" r:id="rId45"/>
    <p:sldId id="298" r:id="rId46"/>
    <p:sldId id="306" r:id="rId47"/>
    <p:sldId id="328" r:id="rId48"/>
    <p:sldId id="330" r:id="rId49"/>
    <p:sldId id="329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4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FDA-8B06-44C7-894B-BC91725A9787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7CD9-1527-4404-9061-6DEA24ECC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FDA-8B06-44C7-894B-BC91725A9787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7CD9-1527-4404-9061-6DEA24ECC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FDA-8B06-44C7-894B-BC91725A9787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7CD9-1527-4404-9061-6DEA24ECC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04800" y="655638"/>
            <a:ext cx="8382000" cy="55927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971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F5DD9078-011F-4C8C-9119-04125E9D42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FDA-8B06-44C7-894B-BC91725A9787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7CD9-1527-4404-9061-6DEA24ECC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FDA-8B06-44C7-894B-BC91725A9787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7CD9-1527-4404-9061-6DEA24ECC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FDA-8B06-44C7-894B-BC91725A9787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7CD9-1527-4404-9061-6DEA24ECC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FDA-8B06-44C7-894B-BC91725A9787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7CD9-1527-4404-9061-6DEA24ECC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FDA-8B06-44C7-894B-BC91725A9787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7CD9-1527-4404-9061-6DEA24ECC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FDA-8B06-44C7-894B-BC91725A9787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7CD9-1527-4404-9061-6DEA24ECC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FDA-8B06-44C7-894B-BC91725A9787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7CD9-1527-4404-9061-6DEA24ECC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FDA-8B06-44C7-894B-BC91725A9787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7CD9-1527-4404-9061-6DEA24ECC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C1FDA-8B06-44C7-894B-BC91725A9787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27CD9-1527-4404-9061-6DEA24ECC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2.jpe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6.emf"/><Relationship Id="rId18" Type="http://schemas.openxmlformats.org/officeDocument/2006/relationships/image" Target="../media/image61.jpeg"/><Relationship Id="rId3" Type="http://schemas.openxmlformats.org/officeDocument/2006/relationships/image" Target="../media/image58.jpeg"/><Relationship Id="rId21" Type="http://schemas.openxmlformats.org/officeDocument/2006/relationships/image" Target="../media/image64.jpeg"/><Relationship Id="rId7" Type="http://schemas.openxmlformats.org/officeDocument/2006/relationships/image" Target="../media/image54.emf"/><Relationship Id="rId12" Type="http://schemas.openxmlformats.org/officeDocument/2006/relationships/package" Target="../embeddings/______Microsoft_PowerPoint3.sldx"/><Relationship Id="rId1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7.emf"/><Relationship Id="rId20" Type="http://schemas.openxmlformats.org/officeDocument/2006/relationships/image" Target="../media/image63.jpeg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PowerPoint1.sldx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5" Type="http://schemas.openxmlformats.org/officeDocument/2006/relationships/package" Target="../embeddings/______Microsoft_PowerPoint4.sldx"/><Relationship Id="rId23" Type="http://schemas.openxmlformats.org/officeDocument/2006/relationships/image" Target="../media/image2.jpeg"/><Relationship Id="rId10" Type="http://schemas.openxmlformats.org/officeDocument/2006/relationships/image" Target="../media/image55.emf"/><Relationship Id="rId19" Type="http://schemas.openxmlformats.org/officeDocument/2006/relationships/image" Target="../media/image62.jpeg"/><Relationship Id="rId4" Type="http://schemas.openxmlformats.org/officeDocument/2006/relationships/image" Target="../media/image59.png"/><Relationship Id="rId9" Type="http://schemas.openxmlformats.org/officeDocument/2006/relationships/package" Target="../embeddings/______Microsoft_PowerPoint2.sldx"/><Relationship Id="rId14" Type="http://schemas.openxmlformats.org/officeDocument/2006/relationships/oleObject" Target="../embeddings/oleObject4.bin"/><Relationship Id="rId22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consultantplus://offline/main?base=LAW;n=112715;fld=134;dst=100370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litceymos.ru/itbeitb/%D0%91%D0%B5%D0%B7+%D0%B3%D0%B0%D1%81+%C2%AB%D0%92%D1%8B%D0%B1%D0%BE%D1%80%D1%8B%C2%BB+%D0%BD%D0%B5+%D0%BE%D0%B1%D0%BE%D0%B9%D1%82%D0%B8%D1%81%D1%8C!b/main.html" TargetMode="External"/><Relationship Id="rId2" Type="http://schemas.openxmlformats.org/officeDocument/2006/relationships/hyperlink" Target="http://litceymos.ru/itbeitb/%D0%A1%D0%B5%D0%BC%D0%B5%D0%BD%D0%B0+%D0%BA%D0%BE%D1%80%D0%BC%D0%BE%D0%B2%D1%8B%D1%85+%D1%82%D1%80%D0%B0%D0%B2b/main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0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jpeg"/><Relationship Id="rId11" Type="http://schemas.openxmlformats.org/officeDocument/2006/relationships/image" Target="../media/image73.emf"/><Relationship Id="rId5" Type="http://schemas.openxmlformats.org/officeDocument/2006/relationships/image" Target="../media/image76.jpeg"/><Relationship Id="rId10" Type="http://schemas.openxmlformats.org/officeDocument/2006/relationships/package" Target="../embeddings/______Microsoft_PowerPoint5.sldx"/><Relationship Id="rId4" Type="http://schemas.openxmlformats.org/officeDocument/2006/relationships/image" Target="../media/image75.jpeg"/><Relationship Id="rId9" Type="http://schemas.openxmlformats.org/officeDocument/2006/relationships/oleObject" Target="../embeddings/oleObject5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357166"/>
            <a:ext cx="8358246" cy="92869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3200" dirty="0" smtClean="0"/>
              <a:t>Организация местного  самоуправления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786454"/>
            <a:ext cx="8358246" cy="64294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Усманова А.П., учитель истории и обществознания,  МБОУ «Лицей № 39»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Рисунок 5" descr="http://my.ozersk.ru/wp-content/uploads/2015/07/%D0%B1%D1%80%D0%BE%D0%B4%D0%B2%D0%B5%D0%B9-%D1%81%D0%B2%D0%B5%D1%80%D1%85%D1%8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428736"/>
            <a:ext cx="835824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ozersk-debc.ru/templates/Default/images/ozerskad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86520"/>
            <a:ext cx="2895600" cy="1428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9" y="333375"/>
            <a:ext cx="4714907" cy="10795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Европейская хартия местного самоуправления</a:t>
            </a:r>
            <a:r>
              <a:rPr lang="ru-RU" sz="2400" dirty="0">
                <a:solidFill>
                  <a:schemeClr val="accent2"/>
                </a:solidFill>
              </a:rPr>
              <a:t/>
            </a:r>
            <a:br>
              <a:rPr lang="ru-RU" sz="2400" dirty="0">
                <a:solidFill>
                  <a:schemeClr val="accent2"/>
                </a:solidFill>
              </a:rPr>
            </a:b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4695825" cy="2836863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 dirty="0"/>
              <a:t>органы местного самоуправления являются одной из главных основ любого демократического строя,</a:t>
            </a:r>
          </a:p>
          <a:p>
            <a:pPr>
              <a:lnSpc>
                <a:spcPct val="80000"/>
              </a:lnSpc>
            </a:pPr>
            <a:r>
              <a:rPr lang="ru-RU" sz="2000" b="1" dirty="0"/>
              <a:t>право граждан участвовать в управлении государственными делами относится к демократическим принципам, разделяемым всеми государствами - членами Совета Европы.</a:t>
            </a: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5651500" y="404813"/>
            <a:ext cx="32845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b="1"/>
              <a:t>Страсбург, 15 октября 1985 года</a:t>
            </a:r>
            <a:br>
              <a:rPr lang="ru-RU" b="1"/>
            </a:br>
            <a:endParaRPr lang="ru-RU" b="1"/>
          </a:p>
        </p:txBody>
      </p:sp>
      <p:pic>
        <p:nvPicPr>
          <p:cNvPr id="795655" name="Picture 7" descr="DSCN00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1341438"/>
            <a:ext cx="3522662" cy="2643187"/>
          </a:xfrm>
          <a:prstGeom prst="rect">
            <a:avLst/>
          </a:prstGeom>
          <a:noFill/>
        </p:spPr>
      </p:pic>
      <p:sp>
        <p:nvSpPr>
          <p:cNvPr id="795656" name="Text Box 8"/>
          <p:cNvSpPr txBox="1">
            <a:spLocks noChangeArrowheads="1"/>
          </p:cNvSpPr>
          <p:nvPr/>
        </p:nvSpPr>
        <p:spPr bwMode="auto">
          <a:xfrm>
            <a:off x="323850" y="4508501"/>
            <a:ext cx="8461375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sz="2000" b="1" dirty="0"/>
              <a:t>- это право наиболее непосредственным образом может быть осуществлено именно на местном уровне,</a:t>
            </a:r>
          </a:p>
          <a:p>
            <a:pPr algn="l"/>
            <a:r>
              <a:rPr lang="ru-RU" sz="2000" b="1" dirty="0"/>
              <a:t>- существование наделенных реальными полномочиями органов местного самоуправления обеспечивает одновременно эффективное и приближенное к гражданам управление.</a:t>
            </a:r>
          </a:p>
          <a:p>
            <a:endParaRPr lang="ru-RU" sz="2000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786455"/>
            <a:ext cx="2895600" cy="2143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9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333375"/>
            <a:ext cx="5903913" cy="10795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Европейская хартия местного самоуправления. 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Понятие местного самоуправления</a:t>
            </a:r>
            <a:r>
              <a:rPr lang="ru-RU" sz="1800" b="1" dirty="0">
                <a:solidFill>
                  <a:schemeClr val="accent2"/>
                </a:solidFill>
              </a:rPr>
              <a:t/>
            </a:r>
            <a:br>
              <a:rPr lang="ru-RU" sz="1800" b="1" dirty="0">
                <a:solidFill>
                  <a:schemeClr val="accent2"/>
                </a:solidFill>
              </a:rPr>
            </a:br>
            <a:endParaRPr lang="ru-RU" sz="1800" b="1" dirty="0">
              <a:solidFill>
                <a:schemeClr val="accent2"/>
              </a:solidFill>
            </a:endParaRPr>
          </a:p>
        </p:txBody>
      </p:sp>
      <p:sp>
        <p:nvSpPr>
          <p:cNvPr id="79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4695825" cy="2836863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/>
              <a:t>Ст. 3: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/>
              <a:t>1. Под местным самоуправлением понимается право и реальная способность органов местного самоуправления регламентировать значительную часть публичных дел и управлять ею, действуя в рамках закона, под свою ответственность и в интересах местного населения.</a:t>
            </a:r>
          </a:p>
        </p:txBody>
      </p:sp>
      <p:pic>
        <p:nvPicPr>
          <p:cNvPr id="790532" name="Picture 4" descr="DSCN01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1484313"/>
            <a:ext cx="3752850" cy="2814637"/>
          </a:xfrm>
          <a:prstGeom prst="rect">
            <a:avLst/>
          </a:prstGeom>
          <a:noFill/>
        </p:spPr>
      </p:pic>
      <p:sp>
        <p:nvSpPr>
          <p:cNvPr id="790534" name="Text Box 6"/>
          <p:cNvSpPr txBox="1">
            <a:spLocks noChangeArrowheads="1"/>
          </p:cNvSpPr>
          <p:nvPr/>
        </p:nvSpPr>
        <p:spPr bwMode="auto">
          <a:xfrm>
            <a:off x="6156325" y="404813"/>
            <a:ext cx="27797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b="1"/>
              <a:t>Страсбург, 15 октября 1985 года</a:t>
            </a:r>
            <a:br>
              <a:rPr lang="ru-RU" b="1"/>
            </a:br>
            <a:endParaRPr lang="ru-RU" b="1"/>
          </a:p>
        </p:txBody>
      </p:sp>
      <p:sp>
        <p:nvSpPr>
          <p:cNvPr id="790535" name="Text Box 7"/>
          <p:cNvSpPr txBox="1">
            <a:spLocks noChangeArrowheads="1"/>
          </p:cNvSpPr>
          <p:nvPr/>
        </p:nvSpPr>
        <p:spPr bwMode="auto">
          <a:xfrm>
            <a:off x="250825" y="4581525"/>
            <a:ext cx="8667750" cy="1739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b="1" dirty="0"/>
              <a:t>2. Это право осуществляется советами или собраниями, состоящими из членов, избранных путем </a:t>
            </a:r>
            <a:r>
              <a:rPr lang="ru-RU" b="1" u="sng" dirty="0"/>
              <a:t>свободного, тайного, равного, прямого и всеобщего голосования</a:t>
            </a:r>
            <a:r>
              <a:rPr lang="ru-RU" b="1" dirty="0"/>
              <a:t>. Советы или собрания могут иметь </a:t>
            </a:r>
            <a:r>
              <a:rPr lang="ru-RU" b="1" u="sng" dirty="0"/>
              <a:t>подотчетные им исполнительные органы.</a:t>
            </a:r>
            <a:r>
              <a:rPr lang="ru-RU" b="1" dirty="0"/>
              <a:t> Это положение не исключает обращения к собраниям граждан, референдуму или любой другой форме прямого участия граждан, если это допускается законом.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929331"/>
            <a:ext cx="2895600" cy="3571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9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5400675" cy="10795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Европейская хартия местного самоуправления, ст. 6:</a:t>
            </a:r>
            <a:r>
              <a:rPr lang="ru-RU" sz="2400" dirty="0">
                <a:solidFill>
                  <a:schemeClr val="accent2"/>
                </a:solidFill>
              </a:rPr>
              <a:t/>
            </a:r>
            <a:br>
              <a:rPr lang="ru-RU" sz="2400" dirty="0">
                <a:solidFill>
                  <a:schemeClr val="accent2"/>
                </a:solidFill>
              </a:rPr>
            </a:b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4695825" cy="2549525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/>
              <a:t>1. Местные органы власти должны иметь возможность, не нарушая более общих законодательных положений, </a:t>
            </a:r>
            <a:r>
              <a:rPr lang="ru-RU" sz="2000" b="1" u="sng" dirty="0"/>
              <a:t>сами определять свои внутренние административные структуры,</a:t>
            </a:r>
            <a:r>
              <a:rPr lang="ru-RU" sz="2000" b="1" dirty="0"/>
              <a:t> которые они намерены создать, с тем чтобы те отвечали местным потребностям и обеспечивали эффективное управление.</a:t>
            </a:r>
          </a:p>
        </p:txBody>
      </p:sp>
      <p:sp>
        <p:nvSpPr>
          <p:cNvPr id="791557" name="Text Box 5"/>
          <p:cNvSpPr txBox="1">
            <a:spLocks noChangeArrowheads="1"/>
          </p:cNvSpPr>
          <p:nvPr/>
        </p:nvSpPr>
        <p:spPr bwMode="auto">
          <a:xfrm>
            <a:off x="5651500" y="404813"/>
            <a:ext cx="32845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b="1"/>
              <a:t>Страсбург, 15 октября 1985 года</a:t>
            </a:r>
            <a:br>
              <a:rPr lang="ru-RU" b="1"/>
            </a:br>
            <a:endParaRPr lang="ru-RU" b="1"/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250825" y="4581525"/>
            <a:ext cx="8667750" cy="1920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sz="2000" b="1" dirty="0"/>
              <a:t>2. Статус персонала органов местного самоуправления должен обеспечивать подбор высококвалифицированных кадров, основанный на принципах учета личных достоинств и компетентности; для этого необходимо обеспечить соответствующие условия профессиональной подготовки, оплаты труда и продвижения по службе.</a:t>
            </a:r>
          </a:p>
        </p:txBody>
      </p:sp>
      <p:pic>
        <p:nvPicPr>
          <p:cNvPr id="791559" name="Picture 7" descr="DSCN013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412875"/>
            <a:ext cx="3678238" cy="27590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357827"/>
            <a:ext cx="2895600" cy="2857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8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5749935" cy="10795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Местное самоуправление в Конституции Российской Федерации, гл. 8:</a:t>
            </a:r>
          </a:p>
        </p:txBody>
      </p:sp>
      <p:sp>
        <p:nvSpPr>
          <p:cNvPr id="786435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42845" y="1600200"/>
            <a:ext cx="5857916" cy="2828932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ru-RU" sz="2000" dirty="0"/>
              <a:t>Ст. 130:</a:t>
            </a:r>
          </a:p>
          <a:p>
            <a:pPr>
              <a:lnSpc>
                <a:spcPct val="80000"/>
              </a:lnSpc>
              <a:buNone/>
            </a:pPr>
            <a:r>
              <a:rPr lang="ru-RU" sz="2000" dirty="0"/>
              <a:t>1. Местное самоуправление в Российской Федерации обеспечивает самостоятельное решение населением вопросов местного значения, владение, пользование и распоряжение муниципальной собственностью.</a:t>
            </a:r>
          </a:p>
          <a:p>
            <a:pPr>
              <a:lnSpc>
                <a:spcPct val="80000"/>
              </a:lnSpc>
              <a:buNone/>
            </a:pPr>
            <a:r>
              <a:rPr lang="ru-RU" sz="1800" dirty="0"/>
              <a:t>2. Местное самоуправление осуществляется гражданами путем референдума, выборов, других форм прямого волеизъявления, через выборные и другие органы местного самоуправления.</a:t>
            </a:r>
          </a:p>
        </p:txBody>
      </p:sp>
      <p:pic>
        <p:nvPicPr>
          <p:cNvPr id="78643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260350"/>
            <a:ext cx="2493962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6437" name="Text Box 5"/>
          <p:cNvSpPr txBox="1">
            <a:spLocks noChangeArrowheads="1"/>
          </p:cNvSpPr>
          <p:nvPr/>
        </p:nvSpPr>
        <p:spPr bwMode="auto">
          <a:xfrm>
            <a:off x="250825" y="4572008"/>
            <a:ext cx="8718550" cy="1477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dirty="0"/>
              <a:t>Статья 132:</a:t>
            </a:r>
          </a:p>
          <a:p>
            <a:pPr algn="l"/>
            <a:r>
              <a:rPr lang="ru-RU" dirty="0"/>
              <a:t>1. Органы местного самоуправления </a:t>
            </a:r>
            <a:r>
              <a:rPr lang="ru-RU" u="sng" dirty="0"/>
              <a:t>самостоятельно управляют муниципальной собственностью, формируют, утверждают и исполняют местный бюджет, устанавливают местные налоги и сборы, осуществляют охрану общественного порядка</a:t>
            </a:r>
            <a:r>
              <a:rPr lang="ru-RU" dirty="0"/>
              <a:t>, а также решают иные вопросы местного значения.</a:t>
            </a:r>
          </a:p>
        </p:txBody>
      </p:sp>
      <p:pic>
        <p:nvPicPr>
          <p:cNvPr id="8" name="Рисунок 7" descr="http://rbpspb.ru/files/543312etudiant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3429000"/>
            <a:ext cx="121919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 rot="10997497" flipV="1">
            <a:off x="3124200" y="6143644"/>
            <a:ext cx="2895600" cy="2127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9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6392877" cy="10795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Местное самоуправление в Конституции Российской Федерации, гл. 8:</a:t>
            </a:r>
          </a:p>
        </p:txBody>
      </p:sp>
      <p:sp>
        <p:nvSpPr>
          <p:cNvPr id="796675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214282" y="1600200"/>
            <a:ext cx="6429420" cy="2549525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ru-RU" sz="2000" dirty="0"/>
              <a:t>Ст. 132: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/>
              <a:t>2. Органы местного самоуправления могут наделяться законом отдельными государственными полномочиями с передачей необходимых для их осуществления материальных и финансовых средств. Реализация переданных полномочий подконтрольна государству.</a:t>
            </a:r>
          </a:p>
        </p:txBody>
      </p:sp>
      <p:sp>
        <p:nvSpPr>
          <p:cNvPr id="796677" name="Text Box 5"/>
          <p:cNvSpPr txBox="1">
            <a:spLocks noChangeArrowheads="1"/>
          </p:cNvSpPr>
          <p:nvPr/>
        </p:nvSpPr>
        <p:spPr bwMode="auto">
          <a:xfrm>
            <a:off x="425450" y="4286256"/>
            <a:ext cx="8504268" cy="22159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dirty="0"/>
              <a:t>Статья 133:</a:t>
            </a:r>
          </a:p>
          <a:p>
            <a:pPr algn="l"/>
            <a:r>
              <a:rPr lang="ru-RU" sz="2000" dirty="0"/>
              <a:t>Местное самоуправление в Российской Федерации гарантируется правом на судебную защиту, на компенсацию дополнительных расходов, возникших в результате решений, принятых органами государственной власти, запретом на ограничение прав местного самоуправления, установленных Конституцией Российской Федерации и федеральными законами.</a:t>
            </a:r>
          </a:p>
        </p:txBody>
      </p:sp>
      <p:pic>
        <p:nvPicPr>
          <p:cNvPr id="796679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549275"/>
            <a:ext cx="206375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http://rbpspb.ru/files/543312etudiant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3071811"/>
            <a:ext cx="121919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715017"/>
            <a:ext cx="2895600" cy="2143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9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404813"/>
            <a:ext cx="6715172" cy="809609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ФЗ № 131 от 6.10.2003  «О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ОБЩИХ ПРИНЦИПАХ ОРГАНИЗАЦИИ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МЕСТНОГО САМОУПРАВЛЕНИЯ В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Р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ОССИЙСКОЙ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Ф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ЕДЕРАЦИИ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</a:t>
            </a:r>
          </a:p>
        </p:txBody>
      </p:sp>
      <p:sp>
        <p:nvSpPr>
          <p:cNvPr id="797699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285720" y="1484313"/>
            <a:ext cx="6734205" cy="2665412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just">
              <a:lnSpc>
                <a:spcPct val="80000"/>
              </a:lnSpc>
              <a:buNone/>
            </a:pPr>
            <a:r>
              <a:rPr lang="ru-RU" sz="1600" dirty="0"/>
              <a:t>Гл. 1., ст.1:</a:t>
            </a:r>
          </a:p>
          <a:p>
            <a:pPr algn="just">
              <a:lnSpc>
                <a:spcPct val="80000"/>
              </a:lnSpc>
              <a:buNone/>
            </a:pPr>
            <a:r>
              <a:rPr lang="ru-RU" sz="1800" dirty="0"/>
              <a:t>Местное самоуправление в Российской Федерации - форма осуществления народом своей власти, обеспечивающая в пределах, установленных Конституцией Российской Федерации, федеральными законами, а в случаях, установленных федеральными законами, - законами субъектов Российский Федерации, </a:t>
            </a:r>
            <a:r>
              <a:rPr lang="ru-RU" sz="1800" dirty="0">
                <a:solidFill>
                  <a:schemeClr val="accent2"/>
                </a:solidFill>
              </a:rPr>
              <a:t>самостоятельное и под свою ответственность решение населением непосредственно и (или) через органы местного самоуправления вопросов местного значения</a:t>
            </a:r>
            <a:r>
              <a:rPr lang="ru-RU" sz="1800" dirty="0"/>
              <a:t> исходя из интересов населения с учетом исторических и иных местных традиций.</a:t>
            </a:r>
          </a:p>
        </p:txBody>
      </p:sp>
      <p:sp>
        <p:nvSpPr>
          <p:cNvPr id="797700" name="Text Box 4"/>
          <p:cNvSpPr txBox="1">
            <a:spLocks noChangeArrowheads="1"/>
          </p:cNvSpPr>
          <p:nvPr/>
        </p:nvSpPr>
        <p:spPr bwMode="auto">
          <a:xfrm>
            <a:off x="250825" y="4292600"/>
            <a:ext cx="8642350" cy="1984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1600" dirty="0"/>
              <a:t>СТ.3, п.3:</a:t>
            </a:r>
          </a:p>
          <a:p>
            <a:pPr algn="just"/>
            <a:r>
              <a:rPr lang="ru-RU" dirty="0"/>
              <a:t>Установленные Конституцией Российской Федерации и настоящим Федеральным законом права граждан на осуществление местного самоуправления </a:t>
            </a:r>
            <a:r>
              <a:rPr lang="ru-RU" dirty="0">
                <a:solidFill>
                  <a:schemeClr val="accent2"/>
                </a:solidFill>
              </a:rPr>
              <a:t>могут быть ограничены федеральным законом только в той мере, в какой это необходимо в целях защиты</a:t>
            </a:r>
            <a:r>
              <a:rPr lang="ru-RU" dirty="0"/>
              <a:t> основ конституционного строя, нравственности, здоровья, прав и законных интересов других лиц, обеспечения обороны страны и безопасности государства.</a:t>
            </a:r>
          </a:p>
        </p:txBody>
      </p:sp>
      <p:pic>
        <p:nvPicPr>
          <p:cNvPr id="797703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357167"/>
            <a:ext cx="181133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http://rbpspb.ru/files/543312etudiant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2357430"/>
            <a:ext cx="15049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929199"/>
            <a:ext cx="2895600" cy="2143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77860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/>
        </p:spPr>
        <p:txBody>
          <a:bodyPr/>
          <a:lstStyle/>
          <a:p>
            <a:r>
              <a:rPr lang="ru-RU" dirty="0"/>
              <a:t>Местное самоуправление</a:t>
            </a:r>
          </a:p>
        </p:txBody>
      </p:sp>
      <p:sp>
        <p:nvSpPr>
          <p:cNvPr id="377861" name="AutoShape 5"/>
          <p:cNvSpPr>
            <a:spLocks noChangeArrowheads="1"/>
          </p:cNvSpPr>
          <p:nvPr/>
        </p:nvSpPr>
        <p:spPr bwMode="blackWhite">
          <a:xfrm>
            <a:off x="2478088" y="2060575"/>
            <a:ext cx="4038600" cy="990600"/>
          </a:xfrm>
          <a:prstGeom prst="roundRect">
            <a:avLst>
              <a:gd name="adj" fmla="val 9106"/>
            </a:avLst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dirty="0">
                <a:solidFill>
                  <a:schemeClr val="bg1"/>
                </a:solidFill>
              </a:rPr>
              <a:t>В Российской Федерации </a:t>
            </a:r>
          </a:p>
          <a:p>
            <a:pPr algn="ctr" eaLnBrk="0" hangingPunct="0"/>
            <a:r>
              <a:rPr lang="ru-RU" dirty="0">
                <a:solidFill>
                  <a:schemeClr val="bg1"/>
                </a:solidFill>
              </a:rPr>
              <a:t>признается и гарантируется </a:t>
            </a:r>
          </a:p>
          <a:p>
            <a:pPr algn="ctr" eaLnBrk="0" hangingPunct="0"/>
            <a:r>
              <a:rPr lang="ru-RU" dirty="0">
                <a:solidFill>
                  <a:schemeClr val="bg1"/>
                </a:solidFill>
              </a:rPr>
              <a:t>местное самоуправление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7862" name="AutoShape 6"/>
          <p:cNvSpPr>
            <a:spLocks noChangeArrowheads="1"/>
          </p:cNvSpPr>
          <p:nvPr/>
        </p:nvSpPr>
        <p:spPr bwMode="blackWhite">
          <a:xfrm>
            <a:off x="2478088" y="3392488"/>
            <a:ext cx="4038600" cy="990600"/>
          </a:xfrm>
          <a:prstGeom prst="roundRect">
            <a:avLst>
              <a:gd name="adj" fmla="val 9106"/>
            </a:avLst>
          </a:prstGeom>
          <a:solidFill>
            <a:schemeClr val="accent3">
              <a:lumMod val="75000"/>
            </a:schemeClr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dirty="0">
                <a:solidFill>
                  <a:schemeClr val="bg1"/>
                </a:solidFill>
              </a:rPr>
              <a:t>Органы местного самоуправления</a:t>
            </a:r>
          </a:p>
          <a:p>
            <a:pPr algn="ctr" eaLnBrk="0" hangingPunct="0"/>
            <a:r>
              <a:rPr lang="ru-RU" dirty="0">
                <a:solidFill>
                  <a:schemeClr val="bg1"/>
                </a:solidFill>
              </a:rPr>
              <a:t> не входят в систему </a:t>
            </a:r>
          </a:p>
          <a:p>
            <a:pPr algn="ctr" eaLnBrk="0" hangingPunct="0"/>
            <a:r>
              <a:rPr lang="ru-RU" dirty="0">
                <a:solidFill>
                  <a:schemeClr val="bg1"/>
                </a:solidFill>
              </a:rPr>
              <a:t>органов государственной власти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7863" name="AutoShape 7"/>
          <p:cNvSpPr>
            <a:spLocks noChangeArrowheads="1"/>
          </p:cNvSpPr>
          <p:nvPr/>
        </p:nvSpPr>
        <p:spPr bwMode="blackWhite">
          <a:xfrm>
            <a:off x="2478088" y="4633913"/>
            <a:ext cx="4038600" cy="990600"/>
          </a:xfrm>
          <a:prstGeom prst="roundRect">
            <a:avLst>
              <a:gd name="adj" fmla="val 9106"/>
            </a:avLst>
          </a:prstGeom>
          <a:solidFill>
            <a:schemeClr val="accent3">
              <a:lumMod val="50000"/>
            </a:schemeClr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dirty="0">
                <a:solidFill>
                  <a:schemeClr val="bg1"/>
                </a:solidFill>
              </a:rPr>
              <a:t>Местное самоуправление </a:t>
            </a:r>
          </a:p>
          <a:p>
            <a:pPr algn="ctr" eaLnBrk="0" hangingPunct="0"/>
            <a:r>
              <a:rPr lang="ru-RU" dirty="0">
                <a:solidFill>
                  <a:schemeClr val="bg1"/>
                </a:solidFill>
              </a:rPr>
              <a:t>в пределах своих полномочий </a:t>
            </a:r>
          </a:p>
          <a:p>
            <a:pPr algn="ctr" eaLnBrk="0" hangingPunct="0"/>
            <a:r>
              <a:rPr lang="ru-RU" dirty="0">
                <a:solidFill>
                  <a:schemeClr val="bg1"/>
                </a:solidFill>
              </a:rPr>
              <a:t>САМОСТОЯТЕЛЬНО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static4.depositphotos.com/1000765/338/i/950/depositphotos_3382828-3d-small---volunteers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54" y="4857760"/>
            <a:ext cx="20335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29058" y="4929198"/>
            <a:ext cx="1285884" cy="2143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57166"/>
            <a:ext cx="4953000" cy="114300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/>
              <a:t>Осуществление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местного самоуправления</a:t>
            </a:r>
            <a:endParaRPr lang="en-US" sz="24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42988" y="2130425"/>
            <a:ext cx="2314575" cy="4035425"/>
            <a:chOff x="720" y="1296"/>
            <a:chExt cx="1367" cy="2542"/>
          </a:xfrm>
        </p:grpSpPr>
        <p:sp>
          <p:nvSpPr>
            <p:cNvPr id="481284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285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286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287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288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289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481291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481292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81293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81294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81295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481296" name="Text Box 16"/>
            <p:cNvSpPr txBox="1">
              <a:spLocks noChangeArrowheads="1"/>
            </p:cNvSpPr>
            <p:nvPr/>
          </p:nvSpPr>
          <p:spPr bwMode="gray">
            <a:xfrm>
              <a:off x="1332" y="1400"/>
              <a:ext cx="109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ru-RU"/>
            </a:p>
          </p:txBody>
        </p:sp>
        <p:sp>
          <p:nvSpPr>
            <p:cNvPr id="481297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ru-RU" sz="1400" b="1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563938" y="2133600"/>
            <a:ext cx="2166937" cy="4035425"/>
            <a:chOff x="2208" y="1296"/>
            <a:chExt cx="1365" cy="2542"/>
          </a:xfrm>
        </p:grpSpPr>
        <p:sp>
          <p:nvSpPr>
            <p:cNvPr id="481299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300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301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302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303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81304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81305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81306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81307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81308" name="Text Box 28"/>
            <p:cNvSpPr txBox="1">
              <a:spLocks noChangeArrowheads="1"/>
            </p:cNvSpPr>
            <p:nvPr/>
          </p:nvSpPr>
          <p:spPr bwMode="gray">
            <a:xfrm>
              <a:off x="2817" y="1400"/>
              <a:ext cx="1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ru-RU"/>
            </a:p>
          </p:txBody>
        </p:sp>
        <p:sp>
          <p:nvSpPr>
            <p:cNvPr id="481309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ru-RU" sz="1400" b="1"/>
            </a:p>
          </p:txBody>
        </p:sp>
        <p:sp>
          <p:nvSpPr>
            <p:cNvPr id="481310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311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5940425" y="2130425"/>
            <a:ext cx="2303463" cy="4035425"/>
            <a:chOff x="3692" y="1296"/>
            <a:chExt cx="1367" cy="2542"/>
          </a:xfrm>
        </p:grpSpPr>
        <p:sp>
          <p:nvSpPr>
            <p:cNvPr id="481313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314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315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316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6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481318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481319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81320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81321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81322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481323" name="Text Box 43"/>
            <p:cNvSpPr txBox="1">
              <a:spLocks noChangeArrowheads="1"/>
            </p:cNvSpPr>
            <p:nvPr/>
          </p:nvSpPr>
          <p:spPr bwMode="gray">
            <a:xfrm>
              <a:off x="4308" y="1400"/>
              <a:ext cx="109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ru-RU"/>
            </a:p>
          </p:txBody>
        </p:sp>
        <p:sp>
          <p:nvSpPr>
            <p:cNvPr id="481324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ru-RU" sz="1400" b="1"/>
            </a:p>
          </p:txBody>
        </p:sp>
        <p:sp>
          <p:nvSpPr>
            <p:cNvPr id="481325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326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81327" name="Rectangle 47"/>
          <p:cNvSpPr>
            <a:spLocks noChangeArrowheads="1"/>
          </p:cNvSpPr>
          <p:nvPr/>
        </p:nvSpPr>
        <p:spPr bwMode="auto">
          <a:xfrm>
            <a:off x="1284288" y="2682875"/>
            <a:ext cx="18732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dirty="0"/>
              <a:t>гражданами путем референдума, выборов, других форм прямого волеизъявления, через выборные и другие органы местного самоуправления.</a:t>
            </a:r>
          </a:p>
        </p:txBody>
      </p:sp>
      <p:sp>
        <p:nvSpPr>
          <p:cNvPr id="481328" name="Rectangle 48"/>
          <p:cNvSpPr>
            <a:spLocks noChangeArrowheads="1"/>
          </p:cNvSpPr>
          <p:nvPr/>
        </p:nvSpPr>
        <p:spPr bwMode="auto">
          <a:xfrm>
            <a:off x="3787775" y="2781300"/>
            <a:ext cx="1728788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/>
              <a:t>в городских, сельских поселениях </a:t>
            </a:r>
          </a:p>
          <a:p>
            <a:pPr algn="ctr"/>
            <a:r>
              <a:rPr lang="ru-RU" sz="1600"/>
              <a:t>и на других территориях </a:t>
            </a:r>
          </a:p>
          <a:p>
            <a:pPr algn="ctr"/>
            <a:r>
              <a:rPr lang="ru-RU" sz="1600"/>
              <a:t>с учетом исторических </a:t>
            </a:r>
          </a:p>
          <a:p>
            <a:pPr algn="ctr"/>
            <a:r>
              <a:rPr lang="ru-RU" sz="1600"/>
              <a:t>и иных местных традиций.</a:t>
            </a:r>
          </a:p>
        </p:txBody>
      </p:sp>
      <p:sp>
        <p:nvSpPr>
          <p:cNvPr id="481329" name="Rectangle 49"/>
          <p:cNvSpPr>
            <a:spLocks noChangeArrowheads="1"/>
          </p:cNvSpPr>
          <p:nvPr/>
        </p:nvSpPr>
        <p:spPr bwMode="auto">
          <a:xfrm>
            <a:off x="6151563" y="2852738"/>
            <a:ext cx="187166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/>
              <a:t>Структура органов местного самоуправления определяется населением самостоятельно</a:t>
            </a:r>
            <a:endParaRPr lang="en-US" sz="1600"/>
          </a:p>
        </p:txBody>
      </p:sp>
      <p:sp>
        <p:nvSpPr>
          <p:cNvPr id="481330" name="Rectangle 50"/>
          <p:cNvSpPr>
            <a:spLocks noChangeArrowheads="1"/>
          </p:cNvSpPr>
          <p:nvPr/>
        </p:nvSpPr>
        <p:spPr bwMode="auto">
          <a:xfrm>
            <a:off x="2051050" y="1557338"/>
            <a:ext cx="4748213" cy="3667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dirty="0"/>
              <a:t>Местное самоуправление осуществляется</a:t>
            </a:r>
          </a:p>
        </p:txBody>
      </p:sp>
      <p:pic>
        <p:nvPicPr>
          <p:cNvPr id="53" name="Рисунок 52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Вопросы местного значения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ФЕДЕРАЛЬНЫЙ ЗАКОН от 06-10-2003 131-ФЗ ОБ ОБЩИХ ПРИНЦИПАХ ОРГАНИЗАЦИИ МЕСТНОГО САМОУПРАВЛЕНИЯ В РОССИЙСКОЙ ФЕДЕРАЦИИ (2017) Актуально в 2017 году</a:t>
            </a:r>
          </a:p>
          <a:p>
            <a:r>
              <a:rPr lang="ru-RU" dirty="0" smtClean="0"/>
              <a:t>Статья 16. Вопросы местного значения городского округа</a:t>
            </a:r>
            <a:endParaRPr lang="ru-RU" b="1" dirty="0" smtClean="0"/>
          </a:p>
          <a:p>
            <a:r>
              <a:rPr lang="ru-RU" dirty="0" smtClean="0"/>
              <a:t>1. К вопросам местного значения городского округа относятся:</a:t>
            </a:r>
          </a:p>
          <a:p>
            <a:r>
              <a:rPr lang="ru-RU" dirty="0" smtClean="0"/>
              <a:t>1) формирование, утверждение, исполнение бюджета городского округа и контроль за исполнением данного бюджета;</a:t>
            </a:r>
          </a:p>
          <a:p>
            <a:r>
              <a:rPr lang="ru-RU" dirty="0" smtClean="0"/>
              <a:t>2) установление, изменение и отмена местных налогов и сборов городского округа;</a:t>
            </a:r>
          </a:p>
          <a:p>
            <a:r>
              <a:rPr lang="ru-RU" dirty="0" smtClean="0"/>
              <a:t>3) владение, пользование и распоряжение имуществом, находящимся в муниципальной собственности городского округа;</a:t>
            </a:r>
          </a:p>
          <a:p>
            <a:r>
              <a:rPr lang="ru-RU" dirty="0" smtClean="0"/>
              <a:t>4) организация в границах городского округа </a:t>
            </a:r>
            <a:r>
              <a:rPr lang="ru-RU" dirty="0" err="1" smtClean="0"/>
              <a:t>электро</a:t>
            </a:r>
            <a:r>
              <a:rPr lang="ru-RU" dirty="0" smtClean="0"/>
              <a:t>-, тепло-, </a:t>
            </a:r>
            <a:r>
              <a:rPr lang="ru-RU" dirty="0" err="1" smtClean="0"/>
              <a:t>газо</a:t>
            </a:r>
            <a:r>
              <a:rPr lang="ru-RU" dirty="0" smtClean="0"/>
              <a:t>- и водоснабжения населения, водоотведения, снабжения населения топливом;</a:t>
            </a:r>
          </a:p>
          <a:p>
            <a:r>
              <a:rPr lang="ru-RU" dirty="0" smtClean="0"/>
              <a:t>5) содержание и строительство автомобильных дорог общего пользования, мостов и иных транспортных инженерных сооружений в границах городского округа, за исключением автомобильных дорог общего пользования, мостов и иных транспортных инженерных сооружений федерального и регионального значения;</a:t>
            </a:r>
          </a:p>
          <a:p>
            <a:r>
              <a:rPr lang="ru-RU" dirty="0" smtClean="0"/>
              <a:t>6) обеспечение малоимущих граждан, проживающих в городском округе и нуждающихся в улучшении жилищных условий, жилыми помещениями в соответствии с жилищным законодательством, организация строительства и содержания муниципального жилищного фонда, создание условий для жилищного строительства;</a:t>
            </a:r>
          </a:p>
          <a:p>
            <a:endParaRPr lang="ru-RU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Вопросы местного значения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7) создание условий для предоставления транспортных услуг населению и организация транспортного обслуживания населения в границах городского округа;</a:t>
            </a:r>
          </a:p>
          <a:p>
            <a:r>
              <a:rPr lang="ru-RU" dirty="0" smtClean="0"/>
              <a:t>8) участие в предупреждении и ликвидации последствий чрезвычайных ситуаций в границах городского округа;</a:t>
            </a:r>
          </a:p>
          <a:p>
            <a:r>
              <a:rPr lang="ru-RU" dirty="0" smtClean="0"/>
              <a:t>9) организация охраны общественного порядка на территории городского округа муниципальной милицией;</a:t>
            </a:r>
          </a:p>
          <a:p>
            <a:r>
              <a:rPr lang="ru-RU" dirty="0" smtClean="0"/>
              <a:t>10) обеспечение первичных мер пожарной безопасности в границах городского округа;</a:t>
            </a:r>
          </a:p>
          <a:p>
            <a:r>
              <a:rPr lang="ru-RU" dirty="0" smtClean="0"/>
              <a:t>11) организация мероприятий по охране окружающей среды в границах городского округа;</a:t>
            </a:r>
          </a:p>
          <a:p>
            <a:r>
              <a:rPr lang="ru-RU" dirty="0" smtClean="0"/>
              <a:t>12) организация и осуществление экологического контроля объектов производственного и социального назначения на территории городского округа, за исключением объектов, экологический контроль которых осуществляют федеральные органы государственной власти;</a:t>
            </a:r>
          </a:p>
          <a:p>
            <a:r>
              <a:rPr lang="ru-RU" dirty="0" smtClean="0"/>
              <a:t>13) организация предоставления общедоступного и бесплатного начального общего, основного общего, среднего (полного) общего образования по основным общеобразовательным программам, за исключением полномочий по финансовому обеспечению образовательного процесса, отнесенных к полномочиям органов государственной власти субъектов Российской Федерации; организация предоставления дополнительного образования и общедоступного бесплатного дошкольного образования на территории городского округа, а также организация отдыха детей в каникулярное время;</a:t>
            </a:r>
          </a:p>
          <a:p>
            <a:endParaRPr lang="ru-RU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3900486" cy="64294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200" b="0" dirty="0" smtClean="0"/>
              <a:t>Из истории вопроса</a:t>
            </a:r>
            <a:endParaRPr lang="ru-RU" sz="3200" b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29048" cy="469106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smtClean="0"/>
              <a:t>Местное самоуправление – это форма осуществления народом своей власти, самостоятельная и под свою ответственность деятельность населения по решению непосредственно или через органы местного самоуправления вопросов местного значения, исходя из интересов населения, его исторических и местных традиций.</a:t>
            </a:r>
          </a:p>
          <a:p>
            <a:endParaRPr lang="ru-RU" dirty="0"/>
          </a:p>
        </p:txBody>
      </p:sp>
      <p:pic>
        <p:nvPicPr>
          <p:cNvPr id="6" name="Рисунок 5" descr="http://www.adm.yar.ru/dms/pic/DSC0393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786190"/>
            <a:ext cx="40290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ozersk-debc.ru/templates/Default/images/ozerskad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static8.depositphotos.com/1563253/1044/i/950/depositphotos_10446836-3d-man-holding-a-tick-or-check-symbol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5072075"/>
            <a:ext cx="135732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357686" y="3286124"/>
            <a:ext cx="4329114" cy="284003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Заседание депутатов</a:t>
            </a:r>
            <a:endParaRPr lang="ru-RU" sz="2000" dirty="0"/>
          </a:p>
        </p:txBody>
      </p:sp>
      <p:pic>
        <p:nvPicPr>
          <p:cNvPr id="10" name="Рисунок 9" descr="http://www.bankgorodov.ru/public/photos/coa/2663_bi.gif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4" y="785794"/>
            <a:ext cx="204787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/>
              <a:t>Вопросы местного значения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14) организация оказания на территории городского округа скорой медицинской помощи (за исключением санитарно-авиационной), первичной медико-санитарной помощи в стационарно-поликлинических и больничных учреждениях, медицинской помощи женщинам в период беременности, во время и после родов;</a:t>
            </a:r>
          </a:p>
          <a:p>
            <a:r>
              <a:rPr lang="ru-RU" dirty="0" smtClean="0"/>
              <a:t>15) создание условий для обеспечения жителей городского округа услугами связи, общественного питания, торговли и бытового обслуживания;</a:t>
            </a:r>
          </a:p>
          <a:p>
            <a:r>
              <a:rPr lang="ru-RU" dirty="0" smtClean="0"/>
              <a:t>16) организация библиотечного обслуживания населения;</a:t>
            </a:r>
          </a:p>
          <a:p>
            <a:r>
              <a:rPr lang="ru-RU" dirty="0" smtClean="0"/>
              <a:t>17) создание условий для организации досуга и обеспечения жителей городского округа услугами организаций культуры;</a:t>
            </a:r>
          </a:p>
          <a:p>
            <a:r>
              <a:rPr lang="ru-RU" dirty="0" smtClean="0"/>
              <a:t>18) охрана и сохранение объектов культурного наследия (памятников истории и культуры) местного (муниципального) значения, расположенных в границах городского округа;</a:t>
            </a:r>
          </a:p>
          <a:p>
            <a:r>
              <a:rPr lang="ru-RU" dirty="0" smtClean="0"/>
              <a:t>19) обеспечение условий для развития на территории городского округа массовой физической культуры и спорта;</a:t>
            </a:r>
          </a:p>
          <a:p>
            <a:r>
              <a:rPr lang="ru-RU" dirty="0" smtClean="0"/>
              <a:t>20) создание условий для массового отдыха жителей городского округа и организация обустройства мест массового отдыха населения;</a:t>
            </a:r>
          </a:p>
          <a:p>
            <a:r>
              <a:rPr lang="ru-RU" dirty="0" smtClean="0"/>
              <a:t>21) опека и попечительство;</a:t>
            </a:r>
          </a:p>
          <a:p>
            <a:r>
              <a:rPr lang="ru-RU" dirty="0" smtClean="0"/>
              <a:t>22) формирование и содержание муниципального архива;</a:t>
            </a:r>
          </a:p>
          <a:p>
            <a:endParaRPr lang="ru-RU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rbpspb.ru/files/543312etudiant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4572009"/>
            <a:ext cx="121919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rbpspb.ru/files/543312etudiant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4572008"/>
            <a:ext cx="121919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Вопросы местного значения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23) организация ритуальных услуг и содержание мест захоронения;</a:t>
            </a:r>
          </a:p>
          <a:p>
            <a:r>
              <a:rPr lang="ru-RU" dirty="0" smtClean="0"/>
              <a:t>24) организация сбора, вывоза, утилизации и переработки бытовых и промышленных отходов;</a:t>
            </a:r>
          </a:p>
          <a:p>
            <a:r>
              <a:rPr lang="ru-RU" dirty="0" smtClean="0"/>
              <a:t>25) организация благоустройства и озеленения территории городского округа, использования и охраны городских лесов, расположенных в границах городского округа;</a:t>
            </a:r>
          </a:p>
          <a:p>
            <a:r>
              <a:rPr lang="ru-RU" dirty="0" smtClean="0"/>
              <a:t>26) планирование застройки, территориальное зонирование земель городского округа, установление правил землепользования и застройки территории городского округа, изъятие земельных участков в границах городского округа для муниципальных нужд, в том числе путем выкупа, осуществление земельного контроля за использованием земель городского округа, ведение кадастра землеустроительной и градостроительной документации;</a:t>
            </a:r>
          </a:p>
          <a:p>
            <a:r>
              <a:rPr lang="ru-RU" dirty="0" smtClean="0"/>
              <a:t>27) организация освещения улиц и установки указателей с названиями улиц и номерами домов.</a:t>
            </a:r>
          </a:p>
          <a:p>
            <a:r>
              <a:rPr lang="ru-RU" dirty="0" smtClean="0"/>
              <a:t>2. Органы местного самоуправления городского округа вправе решать иные вопросы, не отнесенные к компетенции органов местного самоуправления других муниципальных образований, органов государственной власти и не исключенные из их компетенции федеральными законами и законами субъектов Российской Федерации, только при наличии собственных материальных ресурсов и финансовых средств (за исключением субвенций и дотаций, предоставляемых из федерального бюджета и бюджета субъекта Российской Федерации).</a:t>
            </a:r>
          </a:p>
          <a:p>
            <a:endParaRPr lang="ru-RU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200" dirty="0" smtClean="0"/>
              <a:t>Полномочия органов местного самоуправления по решению вопросов местного значения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12592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40000" lnSpcReduction="20000"/>
          </a:bodyPr>
          <a:lstStyle/>
          <a:p>
            <a:r>
              <a:rPr lang="ru-RU" dirty="0" smtClean="0"/>
              <a:t>ФЕДЕРАЛЬНЫЙ ЗАКОН от 06-10-2003 131-ФЗ ОБ ОБЩИХ ПРИНЦИПАХ ОРГАНИЗАЦИИ МЕСТНОГО САМОУПРАВЛЕНИЯ В РОССИЙСКОЙ ФЕДЕРАЦИИ (2017) Актуально в 2017 году</a:t>
            </a:r>
          </a:p>
          <a:p>
            <a:r>
              <a:rPr lang="ru-RU" dirty="0" smtClean="0"/>
              <a:t>Статья 17. Полномочия органов местного самоуправления по решению вопросов местного значения</a:t>
            </a:r>
            <a:endParaRPr lang="ru-RU" b="1" dirty="0" smtClean="0"/>
          </a:p>
          <a:p>
            <a:r>
              <a:rPr lang="ru-RU" dirty="0" smtClean="0"/>
              <a:t>1. В целях решения вопросов местного значения органы местного самоуправления поселений, муниципальных районов и городских округов обладают следующими полномочиями:</a:t>
            </a:r>
          </a:p>
          <a:p>
            <a:r>
              <a:rPr lang="ru-RU" dirty="0" smtClean="0"/>
              <a:t>1) принятие устава муниципального образования и внесение в него изменений и дополнений, издание муниципальных правовых актов;</a:t>
            </a:r>
          </a:p>
          <a:p>
            <a:r>
              <a:rPr lang="ru-RU" dirty="0" smtClean="0"/>
              <a:t>2) установление официальных символов муниципального образования;</a:t>
            </a:r>
          </a:p>
          <a:p>
            <a:r>
              <a:rPr lang="ru-RU" dirty="0" smtClean="0"/>
              <a:t>3) создание муниципальных предприятий и учреждений, финансирование муниципальных учреждений, формирование и размещение муниципального заказа;</a:t>
            </a:r>
          </a:p>
          <a:p>
            <a:r>
              <a:rPr lang="ru-RU" dirty="0" smtClean="0"/>
              <a:t>4) установление тарифов на услуги, предоставляемые муниципальными предприятиями и учреждениями, если иное не предусмотрено </a:t>
            </a:r>
            <a:r>
              <a:rPr lang="ru-RU" dirty="0" err="1" smtClean="0"/>
              <a:t>федеральнымизаконами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5) организационное и материально-техническое обеспечение подготовки и проведения муниципальных выборов, местного референдума, голосования по отзыву депутата, члена выборного органа местного самоуправления, выборного должностного лица местного самоуправления, голосования по вопросам изменения границ муниципального образования, преобразования муниципального образования;</a:t>
            </a:r>
          </a:p>
          <a:p>
            <a:r>
              <a:rPr lang="ru-RU" dirty="0" smtClean="0"/>
              <a:t>6) принятие и организация выполнения планов и программ комплексного социально-экономического развития муниципального образования, а также организация сбора статистических показателей, характеризующих состояние экономики и социальной сферы муниципального образования, и предоставление указанных данных органам государственной власти в порядке, установленном Правительством Российской Федерации;</a:t>
            </a:r>
          </a:p>
          <a:p>
            <a:endParaRPr lang="ru-RU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857893"/>
            <a:ext cx="2895600" cy="2143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43362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l"/>
            <a:r>
              <a:rPr lang="ru-RU" dirty="0"/>
              <a:t>Функции</a:t>
            </a:r>
            <a:br>
              <a:rPr lang="ru-RU" dirty="0"/>
            </a:br>
            <a:r>
              <a:rPr lang="ru-RU" sz="2400" dirty="0"/>
              <a:t>местного самоуправления</a:t>
            </a:r>
          </a:p>
        </p:txBody>
      </p:sp>
      <p:sp>
        <p:nvSpPr>
          <p:cNvPr id="480260" name="Rectangle 4"/>
          <p:cNvSpPr>
            <a:spLocks noChangeArrowheads="1"/>
          </p:cNvSpPr>
          <p:nvPr/>
        </p:nvSpPr>
        <p:spPr bwMode="auto">
          <a:xfrm>
            <a:off x="1042988" y="1584325"/>
            <a:ext cx="6946900" cy="2873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1600" b="1" dirty="0"/>
              <a:t>Местное самоуправление в Российской Федерации обеспечивает </a:t>
            </a:r>
            <a:endParaRPr lang="ru-RU" b="1" dirty="0">
              <a:solidFill>
                <a:schemeClr val="hlink"/>
              </a:solidFill>
            </a:endParaRPr>
          </a:p>
        </p:txBody>
      </p:sp>
      <p:sp>
        <p:nvSpPr>
          <p:cNvPr id="480328" name="AutoShape 72"/>
          <p:cNvSpPr>
            <a:spLocks noChangeArrowheads="1"/>
          </p:cNvSpPr>
          <p:nvPr/>
        </p:nvSpPr>
        <p:spPr bwMode="ltGray">
          <a:xfrm>
            <a:off x="1619250" y="3238500"/>
            <a:ext cx="6381774" cy="52863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0329" name="AutoShape 73"/>
          <p:cNvSpPr>
            <a:spLocks noChangeArrowheads="1"/>
          </p:cNvSpPr>
          <p:nvPr/>
        </p:nvSpPr>
        <p:spPr bwMode="ltGray">
          <a:xfrm>
            <a:off x="1619250" y="2636838"/>
            <a:ext cx="6381774" cy="528637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0330" name="AutoShape 74"/>
          <p:cNvSpPr>
            <a:spLocks noChangeArrowheads="1"/>
          </p:cNvSpPr>
          <p:nvPr/>
        </p:nvSpPr>
        <p:spPr bwMode="ltGray">
          <a:xfrm>
            <a:off x="1619250" y="2014538"/>
            <a:ext cx="6381774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0331" name="AutoShape 75"/>
          <p:cNvSpPr>
            <a:spLocks noChangeArrowheads="1"/>
          </p:cNvSpPr>
          <p:nvPr/>
        </p:nvSpPr>
        <p:spPr bwMode="ltGray">
          <a:xfrm>
            <a:off x="1619250" y="3848100"/>
            <a:ext cx="6381774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0332" name="AutoShape 76"/>
          <p:cNvSpPr>
            <a:spLocks noChangeArrowheads="1"/>
          </p:cNvSpPr>
          <p:nvPr/>
        </p:nvSpPr>
        <p:spPr bwMode="ltGray">
          <a:xfrm>
            <a:off x="1619250" y="4470400"/>
            <a:ext cx="6381774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0333" name="AutoShape 77"/>
          <p:cNvSpPr>
            <a:spLocks noChangeArrowheads="1"/>
          </p:cNvSpPr>
          <p:nvPr/>
        </p:nvSpPr>
        <p:spPr bwMode="ltGray">
          <a:xfrm>
            <a:off x="1619250" y="5072063"/>
            <a:ext cx="6381774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0334" name="AutoShape 78"/>
          <p:cNvSpPr>
            <a:spLocks noChangeArrowheads="1"/>
          </p:cNvSpPr>
          <p:nvPr/>
        </p:nvSpPr>
        <p:spPr bwMode="ltGray">
          <a:xfrm>
            <a:off x="1619250" y="5683250"/>
            <a:ext cx="6381774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0335" name="Rectangle 79"/>
          <p:cNvSpPr>
            <a:spLocks noChangeArrowheads="1"/>
          </p:cNvSpPr>
          <p:nvPr/>
        </p:nvSpPr>
        <p:spPr bwMode="auto">
          <a:xfrm>
            <a:off x="1979613" y="2106613"/>
            <a:ext cx="4465637" cy="336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sz="1600" dirty="0"/>
              <a:t>управление муниципальной собственностью</a:t>
            </a:r>
          </a:p>
        </p:txBody>
      </p:sp>
      <p:sp>
        <p:nvSpPr>
          <p:cNvPr id="480336" name="Rectangle 80"/>
          <p:cNvSpPr>
            <a:spLocks noChangeArrowheads="1"/>
          </p:cNvSpPr>
          <p:nvPr/>
        </p:nvSpPr>
        <p:spPr bwMode="auto">
          <a:xfrm>
            <a:off x="1835150" y="2708275"/>
            <a:ext cx="5737246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sz="1600" dirty="0"/>
              <a:t>формирование, утверждение и исполнение местного бюджета</a:t>
            </a:r>
          </a:p>
        </p:txBody>
      </p:sp>
      <p:sp>
        <p:nvSpPr>
          <p:cNvPr id="480337" name="Rectangle 81"/>
          <p:cNvSpPr>
            <a:spLocks noChangeArrowheads="1"/>
          </p:cNvSpPr>
          <p:nvPr/>
        </p:nvSpPr>
        <p:spPr bwMode="auto">
          <a:xfrm>
            <a:off x="1979613" y="3382963"/>
            <a:ext cx="4065587" cy="2873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1600" dirty="0"/>
              <a:t>установление местных налогов и сборов</a:t>
            </a:r>
          </a:p>
        </p:txBody>
      </p:sp>
      <p:sp>
        <p:nvSpPr>
          <p:cNvPr id="480338" name="Rectangle 82"/>
          <p:cNvSpPr>
            <a:spLocks noChangeArrowheads="1"/>
          </p:cNvSpPr>
          <p:nvPr/>
        </p:nvSpPr>
        <p:spPr bwMode="auto">
          <a:xfrm>
            <a:off x="1835150" y="5035550"/>
            <a:ext cx="5222875" cy="581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600" dirty="0"/>
              <a:t>установление тарифов на услуги, предоставляемые </a:t>
            </a:r>
          </a:p>
          <a:p>
            <a:pPr algn="l"/>
            <a:r>
              <a:rPr lang="ru-RU" sz="1600" dirty="0"/>
              <a:t>муниципальными предприятиями и учреждениями</a:t>
            </a:r>
          </a:p>
        </p:txBody>
      </p:sp>
      <p:sp>
        <p:nvSpPr>
          <p:cNvPr id="480339" name="Rectangle 83"/>
          <p:cNvSpPr>
            <a:spLocks noChangeArrowheads="1"/>
          </p:cNvSpPr>
          <p:nvPr/>
        </p:nvSpPr>
        <p:spPr bwMode="auto">
          <a:xfrm>
            <a:off x="1908175" y="3992563"/>
            <a:ext cx="4795838" cy="2873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1600" dirty="0"/>
              <a:t>осуществление охраны общественного порядка </a:t>
            </a:r>
          </a:p>
        </p:txBody>
      </p:sp>
      <p:sp>
        <p:nvSpPr>
          <p:cNvPr id="480341" name="Rectangle 85"/>
          <p:cNvSpPr>
            <a:spLocks noChangeArrowheads="1"/>
          </p:cNvSpPr>
          <p:nvPr/>
        </p:nvSpPr>
        <p:spPr bwMode="auto">
          <a:xfrm>
            <a:off x="1763713" y="4470400"/>
            <a:ext cx="5668962" cy="5318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1600" dirty="0"/>
              <a:t>осуществление международных и внешнеэкономических 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1600" dirty="0"/>
              <a:t>связей в соответствии с федеральными законами</a:t>
            </a:r>
          </a:p>
        </p:txBody>
      </p:sp>
      <p:sp>
        <p:nvSpPr>
          <p:cNvPr id="480342" name="Rectangle 86"/>
          <p:cNvSpPr>
            <a:spLocks noChangeArrowheads="1"/>
          </p:cNvSpPr>
          <p:nvPr/>
        </p:nvSpPr>
        <p:spPr bwMode="auto">
          <a:xfrm>
            <a:off x="1016000" y="2060575"/>
            <a:ext cx="38664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С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А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М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О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С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Т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О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Я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Т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Е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Л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Ь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О</a:t>
            </a:r>
          </a:p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Е</a:t>
            </a:r>
          </a:p>
        </p:txBody>
      </p:sp>
      <p:sp>
        <p:nvSpPr>
          <p:cNvPr id="555010" name="Rectangle 2"/>
          <p:cNvSpPr>
            <a:spLocks noChangeArrowheads="1"/>
          </p:cNvSpPr>
          <p:nvPr/>
        </p:nvSpPr>
        <p:spPr bwMode="auto">
          <a:xfrm>
            <a:off x="1819275" y="5665788"/>
            <a:ext cx="5419725" cy="581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 dirty="0"/>
              <a:t>участие в предупреждении и ликвидации последствий </a:t>
            </a:r>
          </a:p>
          <a:p>
            <a:pPr algn="l"/>
            <a:r>
              <a:rPr lang="ru-RU" sz="1600" dirty="0"/>
              <a:t>чрезвычайных ситуаций</a:t>
            </a:r>
            <a:r>
              <a:rPr lang="en-US" sz="1600" dirty="0"/>
              <a:t> </a:t>
            </a:r>
          </a:p>
        </p:txBody>
      </p:sp>
      <p:pic>
        <p:nvPicPr>
          <p:cNvPr id="21" name="Рисунок 20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://image.yayimages.com/1600/photo/3d-small-people-wrench-in-hands-5371907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62" y="5214949"/>
            <a:ext cx="1071538" cy="121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500703"/>
            <a:ext cx="2895600" cy="2143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86238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Функции</a:t>
            </a:r>
            <a:br>
              <a:rPr lang="ru-RU" dirty="0"/>
            </a:br>
            <a:r>
              <a:rPr lang="ru-RU" sz="2400" dirty="0"/>
              <a:t>местного самоуправления</a:t>
            </a:r>
          </a:p>
        </p:txBody>
      </p:sp>
      <p:sp>
        <p:nvSpPr>
          <p:cNvPr id="631812" name="AutoShape 4"/>
          <p:cNvSpPr>
            <a:spLocks noChangeArrowheads="1"/>
          </p:cNvSpPr>
          <p:nvPr/>
        </p:nvSpPr>
        <p:spPr bwMode="ltGray">
          <a:xfrm>
            <a:off x="827088" y="2916238"/>
            <a:ext cx="6959622" cy="528637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1813" name="AutoShape 5"/>
          <p:cNvSpPr>
            <a:spLocks noChangeArrowheads="1"/>
          </p:cNvSpPr>
          <p:nvPr/>
        </p:nvSpPr>
        <p:spPr bwMode="ltGray">
          <a:xfrm>
            <a:off x="827088" y="2314575"/>
            <a:ext cx="6959622" cy="52863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1814" name="AutoShape 6"/>
          <p:cNvSpPr>
            <a:spLocks noChangeArrowheads="1"/>
          </p:cNvSpPr>
          <p:nvPr/>
        </p:nvSpPr>
        <p:spPr bwMode="ltGray">
          <a:xfrm>
            <a:off x="827088" y="1692275"/>
            <a:ext cx="6959622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1815" name="AutoShape 7"/>
          <p:cNvSpPr>
            <a:spLocks noChangeArrowheads="1"/>
          </p:cNvSpPr>
          <p:nvPr/>
        </p:nvSpPr>
        <p:spPr bwMode="ltGray">
          <a:xfrm>
            <a:off x="827088" y="3525838"/>
            <a:ext cx="6959622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1816" name="AutoShape 8"/>
          <p:cNvSpPr>
            <a:spLocks noChangeArrowheads="1"/>
          </p:cNvSpPr>
          <p:nvPr/>
        </p:nvSpPr>
        <p:spPr bwMode="ltGray">
          <a:xfrm>
            <a:off x="827088" y="4149725"/>
            <a:ext cx="7031060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1817" name="AutoShape 9"/>
          <p:cNvSpPr>
            <a:spLocks noChangeArrowheads="1"/>
          </p:cNvSpPr>
          <p:nvPr/>
        </p:nvSpPr>
        <p:spPr bwMode="ltGray">
          <a:xfrm>
            <a:off x="827088" y="4749800"/>
            <a:ext cx="7031060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1818" name="AutoShape 10"/>
          <p:cNvSpPr>
            <a:spLocks noChangeArrowheads="1"/>
          </p:cNvSpPr>
          <p:nvPr/>
        </p:nvSpPr>
        <p:spPr bwMode="ltGray">
          <a:xfrm>
            <a:off x="827088" y="5360988"/>
            <a:ext cx="7102498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1827" name="Rectangle 19"/>
          <p:cNvSpPr>
            <a:spLocks noChangeArrowheads="1"/>
          </p:cNvSpPr>
          <p:nvPr/>
        </p:nvSpPr>
        <p:spPr bwMode="auto">
          <a:xfrm>
            <a:off x="1042988" y="1773238"/>
            <a:ext cx="6376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 dirty="0"/>
              <a:t>организация </a:t>
            </a:r>
            <a:r>
              <a:rPr lang="ru-RU" sz="1600" dirty="0" err="1"/>
              <a:t>электро</a:t>
            </a:r>
            <a:r>
              <a:rPr lang="ru-RU" sz="1600" dirty="0"/>
              <a:t>-, тепло-, </a:t>
            </a:r>
            <a:r>
              <a:rPr lang="ru-RU" sz="1600" dirty="0" err="1"/>
              <a:t>газо</a:t>
            </a:r>
            <a:r>
              <a:rPr lang="ru-RU" sz="1600" dirty="0"/>
              <a:t>- и водоснабжения населения</a:t>
            </a:r>
            <a:r>
              <a:rPr lang="en-US" sz="1600" dirty="0"/>
              <a:t> </a:t>
            </a:r>
          </a:p>
        </p:txBody>
      </p:sp>
      <p:sp>
        <p:nvSpPr>
          <p:cNvPr id="631828" name="Rectangle 20"/>
          <p:cNvSpPr>
            <a:spLocks noChangeArrowheads="1"/>
          </p:cNvSpPr>
          <p:nvPr/>
        </p:nvSpPr>
        <p:spPr bwMode="auto">
          <a:xfrm>
            <a:off x="1042988" y="2276475"/>
            <a:ext cx="5419725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 dirty="0"/>
              <a:t>содержание и строительство автомобильных дорог, </a:t>
            </a:r>
          </a:p>
          <a:p>
            <a:pPr algn="l"/>
            <a:r>
              <a:rPr lang="ru-RU" sz="1600" dirty="0"/>
              <a:t>мостов и иных транспортных инженерных сооружений</a:t>
            </a:r>
            <a:r>
              <a:rPr lang="ru-RU" dirty="0"/>
              <a:t> </a:t>
            </a:r>
          </a:p>
        </p:txBody>
      </p:sp>
      <p:sp>
        <p:nvSpPr>
          <p:cNvPr id="631829" name="Rectangle 21"/>
          <p:cNvSpPr>
            <a:spLocks noChangeArrowheads="1"/>
          </p:cNvSpPr>
          <p:nvPr/>
        </p:nvSpPr>
        <p:spPr bwMode="auto">
          <a:xfrm>
            <a:off x="1042988" y="2995613"/>
            <a:ext cx="6948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 dirty="0"/>
              <a:t>создание условий для предоставления транспортных услуг населению</a:t>
            </a:r>
          </a:p>
        </p:txBody>
      </p:sp>
      <p:sp>
        <p:nvSpPr>
          <p:cNvPr id="631831" name="Rectangle 23"/>
          <p:cNvSpPr>
            <a:spLocks noChangeArrowheads="1"/>
          </p:cNvSpPr>
          <p:nvPr/>
        </p:nvSpPr>
        <p:spPr bwMode="auto">
          <a:xfrm>
            <a:off x="971550" y="3581400"/>
            <a:ext cx="5649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 dirty="0"/>
              <a:t>организация мероприятий по охране окружающей среды</a:t>
            </a:r>
            <a:r>
              <a:rPr lang="en-US" sz="1600" dirty="0"/>
              <a:t> </a:t>
            </a:r>
          </a:p>
        </p:txBody>
      </p:sp>
      <p:sp>
        <p:nvSpPr>
          <p:cNvPr id="631832" name="Rectangle 24"/>
          <p:cNvSpPr>
            <a:spLocks noChangeArrowheads="1"/>
          </p:cNvSpPr>
          <p:nvPr/>
        </p:nvSpPr>
        <p:spPr bwMode="auto">
          <a:xfrm>
            <a:off x="976313" y="4086225"/>
            <a:ext cx="6910387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/>
              <a:t>организация предоставления общедоступного и бесплатного </a:t>
            </a:r>
          </a:p>
          <a:p>
            <a:pPr algn="l"/>
            <a:r>
              <a:rPr lang="ru-RU" sz="1600"/>
              <a:t>начального общего, основного общего, среднего общего образования</a:t>
            </a:r>
            <a:r>
              <a:rPr lang="ru-RU"/>
              <a:t> </a:t>
            </a:r>
          </a:p>
        </p:txBody>
      </p:sp>
      <p:sp>
        <p:nvSpPr>
          <p:cNvPr id="631833" name="Rectangle 25"/>
          <p:cNvSpPr>
            <a:spLocks noChangeArrowheads="1"/>
          </p:cNvSpPr>
          <p:nvPr/>
        </p:nvSpPr>
        <p:spPr bwMode="auto">
          <a:xfrm>
            <a:off x="874713" y="4779963"/>
            <a:ext cx="709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/>
              <a:t>создание условий для организации досуга и массового отдыха жителей</a:t>
            </a:r>
            <a:r>
              <a:rPr lang="en-US"/>
              <a:t> </a:t>
            </a:r>
          </a:p>
        </p:txBody>
      </p:sp>
      <p:sp>
        <p:nvSpPr>
          <p:cNvPr id="631834" name="Rectangle 26"/>
          <p:cNvSpPr>
            <a:spLocks noChangeArrowheads="1"/>
          </p:cNvSpPr>
          <p:nvPr/>
        </p:nvSpPr>
        <p:spPr bwMode="auto">
          <a:xfrm>
            <a:off x="836613" y="5445125"/>
            <a:ext cx="7637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/>
              <a:t>сохранение, использование и популяризация объектов культурного наследия</a:t>
            </a:r>
            <a:r>
              <a:rPr lang="en-US" sz="1600"/>
              <a:t> </a:t>
            </a:r>
          </a:p>
        </p:txBody>
      </p:sp>
      <p:pic>
        <p:nvPicPr>
          <p:cNvPr id="19" name="Рисунок 18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://image.yayimages.com/1600/photo/3d-small-people-wrench-in-hands-5371907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586" y="5500702"/>
            <a:ext cx="1214414" cy="121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500703"/>
            <a:ext cx="2895600" cy="2143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900486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l"/>
            <a:r>
              <a:rPr lang="ru-RU" dirty="0"/>
              <a:t>Функции</a:t>
            </a:r>
            <a:br>
              <a:rPr lang="ru-RU" dirty="0"/>
            </a:br>
            <a:r>
              <a:rPr lang="ru-RU" sz="2400" dirty="0"/>
              <a:t>местного самоуправления</a:t>
            </a:r>
          </a:p>
        </p:txBody>
      </p:sp>
      <p:sp>
        <p:nvSpPr>
          <p:cNvPr id="635907" name="AutoShape 3"/>
          <p:cNvSpPr>
            <a:spLocks noChangeArrowheads="1"/>
          </p:cNvSpPr>
          <p:nvPr/>
        </p:nvSpPr>
        <p:spPr bwMode="ltGray">
          <a:xfrm>
            <a:off x="827088" y="2916238"/>
            <a:ext cx="7245374" cy="528637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5908" name="AutoShape 4"/>
          <p:cNvSpPr>
            <a:spLocks noChangeArrowheads="1"/>
          </p:cNvSpPr>
          <p:nvPr/>
        </p:nvSpPr>
        <p:spPr bwMode="ltGray">
          <a:xfrm>
            <a:off x="827088" y="2314575"/>
            <a:ext cx="7245374" cy="52863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5909" name="AutoShape 5"/>
          <p:cNvSpPr>
            <a:spLocks noChangeArrowheads="1"/>
          </p:cNvSpPr>
          <p:nvPr/>
        </p:nvSpPr>
        <p:spPr bwMode="ltGray">
          <a:xfrm>
            <a:off x="827088" y="1692275"/>
            <a:ext cx="7245374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5910" name="AutoShape 6"/>
          <p:cNvSpPr>
            <a:spLocks noChangeArrowheads="1"/>
          </p:cNvSpPr>
          <p:nvPr/>
        </p:nvSpPr>
        <p:spPr bwMode="ltGray">
          <a:xfrm>
            <a:off x="827088" y="3525838"/>
            <a:ext cx="7245374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5911" name="AutoShape 7"/>
          <p:cNvSpPr>
            <a:spLocks noChangeArrowheads="1"/>
          </p:cNvSpPr>
          <p:nvPr/>
        </p:nvSpPr>
        <p:spPr bwMode="ltGray">
          <a:xfrm>
            <a:off x="827088" y="4149725"/>
            <a:ext cx="7245374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5912" name="AutoShape 8"/>
          <p:cNvSpPr>
            <a:spLocks noChangeArrowheads="1"/>
          </p:cNvSpPr>
          <p:nvPr/>
        </p:nvSpPr>
        <p:spPr bwMode="ltGray">
          <a:xfrm>
            <a:off x="827088" y="4749800"/>
            <a:ext cx="7245374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5913" name="AutoShape 9"/>
          <p:cNvSpPr>
            <a:spLocks noChangeArrowheads="1"/>
          </p:cNvSpPr>
          <p:nvPr/>
        </p:nvSpPr>
        <p:spPr bwMode="ltGray">
          <a:xfrm>
            <a:off x="827088" y="5360988"/>
            <a:ext cx="7245374" cy="5302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5920" name="Rectangle 16"/>
          <p:cNvSpPr>
            <a:spLocks noChangeArrowheads="1"/>
          </p:cNvSpPr>
          <p:nvPr/>
        </p:nvSpPr>
        <p:spPr bwMode="auto">
          <a:xfrm>
            <a:off x="900113" y="5445125"/>
            <a:ext cx="4341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600"/>
              <a:t>решение иных вопросов местного значения</a:t>
            </a:r>
          </a:p>
        </p:txBody>
      </p:sp>
      <p:sp>
        <p:nvSpPr>
          <p:cNvPr id="635921" name="Rectangle 17"/>
          <p:cNvSpPr>
            <a:spLocks noChangeArrowheads="1"/>
          </p:cNvSpPr>
          <p:nvPr/>
        </p:nvSpPr>
        <p:spPr bwMode="auto">
          <a:xfrm>
            <a:off x="874713" y="1725613"/>
            <a:ext cx="7635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/>
              <a:t>обеспечение условий для развития физической культуры и массового спорта</a:t>
            </a:r>
            <a:r>
              <a:rPr lang="en-US"/>
              <a:t> </a:t>
            </a:r>
          </a:p>
        </p:txBody>
      </p:sp>
      <p:sp>
        <p:nvSpPr>
          <p:cNvPr id="635922" name="Rectangle 18"/>
          <p:cNvSpPr>
            <a:spLocks noChangeArrowheads="1"/>
          </p:cNvSpPr>
          <p:nvPr/>
        </p:nvSpPr>
        <p:spPr bwMode="auto">
          <a:xfrm>
            <a:off x="893763" y="2973388"/>
            <a:ext cx="2525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/>
              <a:t>опека и попечительство</a:t>
            </a:r>
            <a:r>
              <a:rPr lang="en-US"/>
              <a:t> </a:t>
            </a:r>
          </a:p>
        </p:txBody>
      </p:sp>
      <p:sp>
        <p:nvSpPr>
          <p:cNvPr id="635923" name="Rectangle 19"/>
          <p:cNvSpPr>
            <a:spLocks noChangeArrowheads="1"/>
          </p:cNvSpPr>
          <p:nvPr/>
        </p:nvSpPr>
        <p:spPr bwMode="auto">
          <a:xfrm>
            <a:off x="900113" y="3500438"/>
            <a:ext cx="75866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600" dirty="0"/>
              <a:t>организация благоустройства и озеленения территории, </a:t>
            </a:r>
          </a:p>
          <a:p>
            <a:pPr algn="l"/>
            <a:r>
              <a:rPr lang="ru-RU" sz="1600" dirty="0"/>
              <a:t>сбора, вывоза, утилизации и переработки бытовых и промышленных отходов</a:t>
            </a:r>
          </a:p>
        </p:txBody>
      </p:sp>
      <p:sp>
        <p:nvSpPr>
          <p:cNvPr id="635924" name="Rectangle 20"/>
          <p:cNvSpPr>
            <a:spLocks noChangeArrowheads="1"/>
          </p:cNvSpPr>
          <p:nvPr/>
        </p:nvSpPr>
        <p:spPr bwMode="auto">
          <a:xfrm>
            <a:off x="971550" y="2420938"/>
            <a:ext cx="7667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/>
              <a:t>организация и осуществление мероприятий по работе с детьми и молодежью </a:t>
            </a:r>
          </a:p>
        </p:txBody>
      </p:sp>
      <p:sp>
        <p:nvSpPr>
          <p:cNvPr id="635925" name="Rectangle 21"/>
          <p:cNvSpPr>
            <a:spLocks noChangeArrowheads="1"/>
          </p:cNvSpPr>
          <p:nvPr/>
        </p:nvSpPr>
        <p:spPr bwMode="auto">
          <a:xfrm>
            <a:off x="941388" y="4098925"/>
            <a:ext cx="69008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/>
              <a:t>создание, развитие и обеспечение охраны лечебно-оздоровительных </a:t>
            </a:r>
          </a:p>
          <a:p>
            <a:pPr algn="l"/>
            <a:r>
              <a:rPr lang="ru-RU" sz="1600"/>
              <a:t>местностей и курортов местного значения</a:t>
            </a:r>
            <a:r>
              <a:rPr lang="en-US" sz="1600"/>
              <a:t> </a:t>
            </a:r>
          </a:p>
        </p:txBody>
      </p:sp>
      <p:sp>
        <p:nvSpPr>
          <p:cNvPr id="635926" name="Rectangle 22"/>
          <p:cNvSpPr>
            <a:spLocks noChangeArrowheads="1"/>
          </p:cNvSpPr>
          <p:nvPr/>
        </p:nvSpPr>
        <p:spPr bwMode="auto">
          <a:xfrm>
            <a:off x="971550" y="4724400"/>
            <a:ext cx="59642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 dirty="0"/>
              <a:t>организация и осуществление мероприятий по гражданской </a:t>
            </a:r>
          </a:p>
          <a:p>
            <a:pPr algn="l"/>
            <a:r>
              <a:rPr lang="ru-RU" sz="1600" dirty="0"/>
              <a:t>обороне, защите населения</a:t>
            </a:r>
            <a:r>
              <a:rPr lang="en-US" sz="1600" dirty="0"/>
              <a:t> </a:t>
            </a:r>
          </a:p>
        </p:txBody>
      </p:sp>
      <p:pic>
        <p:nvPicPr>
          <p:cNvPr id="19" name="Рисунок 18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://image.yayimages.com/1600/photo/3d-small-people-wrench-in-hands-5371907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24" y="5572140"/>
            <a:ext cx="100013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214951"/>
            <a:ext cx="2895600" cy="2857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0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04813"/>
            <a:ext cx="5275263" cy="100806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2000" dirty="0">
                <a:solidFill>
                  <a:schemeClr val="accent2"/>
                </a:solidFill>
              </a:rPr>
              <a:t>Структура органов местного самоуправления в Российской Федерации</a:t>
            </a:r>
          </a:p>
        </p:txBody>
      </p:sp>
      <p:sp>
        <p:nvSpPr>
          <p:cNvPr id="805891" name="AutoShape 3"/>
          <p:cNvSpPr>
            <a:spLocks noChangeArrowheads="1"/>
          </p:cNvSpPr>
          <p:nvPr/>
        </p:nvSpPr>
        <p:spPr bwMode="ltGray">
          <a:xfrm>
            <a:off x="250824" y="3644900"/>
            <a:ext cx="7964513" cy="7207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05892" name="AutoShape 4"/>
          <p:cNvSpPr>
            <a:spLocks noChangeArrowheads="1"/>
          </p:cNvSpPr>
          <p:nvPr/>
        </p:nvSpPr>
        <p:spPr bwMode="ltGray">
          <a:xfrm>
            <a:off x="357158" y="2852738"/>
            <a:ext cx="7858179" cy="528637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05893" name="AutoShape 5"/>
          <p:cNvSpPr>
            <a:spLocks noChangeArrowheads="1"/>
          </p:cNvSpPr>
          <p:nvPr/>
        </p:nvSpPr>
        <p:spPr bwMode="ltGray">
          <a:xfrm>
            <a:off x="323850" y="1700213"/>
            <a:ext cx="7962926" cy="80010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05894" name="AutoShape 6"/>
          <p:cNvSpPr>
            <a:spLocks noChangeArrowheads="1"/>
          </p:cNvSpPr>
          <p:nvPr/>
        </p:nvSpPr>
        <p:spPr bwMode="ltGray">
          <a:xfrm>
            <a:off x="250825" y="4868863"/>
            <a:ext cx="8035951" cy="93662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05899" name="Rectangle 11"/>
          <p:cNvSpPr>
            <a:spLocks noChangeArrowheads="1"/>
          </p:cNvSpPr>
          <p:nvPr/>
        </p:nvSpPr>
        <p:spPr bwMode="auto">
          <a:xfrm>
            <a:off x="468313" y="1852613"/>
            <a:ext cx="6361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dirty="0"/>
              <a:t>Представительный орган муниципального образования (Совет,</a:t>
            </a:r>
            <a:r>
              <a:rPr lang="en-US" dirty="0"/>
              <a:t> </a:t>
            </a:r>
            <a:r>
              <a:rPr lang="ru-RU" dirty="0"/>
              <a:t>городская Дума, …);</a:t>
            </a:r>
            <a:endParaRPr lang="en-US" dirty="0"/>
          </a:p>
        </p:txBody>
      </p:sp>
      <p:sp>
        <p:nvSpPr>
          <p:cNvPr id="805900" name="Rectangle 12"/>
          <p:cNvSpPr>
            <a:spLocks noChangeArrowheads="1"/>
          </p:cNvSpPr>
          <p:nvPr/>
        </p:nvSpPr>
        <p:spPr bwMode="auto">
          <a:xfrm>
            <a:off x="684213" y="3716338"/>
            <a:ext cx="8135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dirty="0"/>
              <a:t>Местная администрация (исполнительно-распорядительный орган</a:t>
            </a:r>
          </a:p>
          <a:p>
            <a:pPr algn="l"/>
            <a:r>
              <a:rPr lang="ru-RU" dirty="0"/>
              <a:t> муниципального образования) (мэрия);</a:t>
            </a:r>
            <a:r>
              <a:rPr lang="en-US" dirty="0"/>
              <a:t> </a:t>
            </a:r>
          </a:p>
        </p:txBody>
      </p:sp>
      <p:sp>
        <p:nvSpPr>
          <p:cNvPr id="805901" name="Rectangle 13"/>
          <p:cNvSpPr>
            <a:spLocks noChangeArrowheads="1"/>
          </p:cNvSpPr>
          <p:nvPr/>
        </p:nvSpPr>
        <p:spPr bwMode="auto">
          <a:xfrm>
            <a:off x="395288" y="5084763"/>
            <a:ext cx="7962926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dirty="0"/>
              <a:t>Контрольный орган муниципального образования (контрольно-счетная палата, </a:t>
            </a:r>
          </a:p>
          <a:p>
            <a:pPr algn="l"/>
            <a:r>
              <a:rPr lang="ru-RU" dirty="0"/>
              <a:t>ревизионная комиссия и пр.)</a:t>
            </a:r>
          </a:p>
        </p:txBody>
      </p:sp>
      <p:sp>
        <p:nvSpPr>
          <p:cNvPr id="805902" name="Rectangle 14"/>
          <p:cNvSpPr>
            <a:spLocks noChangeArrowheads="1"/>
          </p:cNvSpPr>
          <p:nvPr/>
        </p:nvSpPr>
        <p:spPr bwMode="auto">
          <a:xfrm>
            <a:off x="1258888" y="2838450"/>
            <a:ext cx="5948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/>
              <a:t>Глава муниципального образования (мэр, голова,…); </a:t>
            </a:r>
          </a:p>
        </p:txBody>
      </p:sp>
      <p:sp>
        <p:nvSpPr>
          <p:cNvPr id="805905" name="Text Box 17"/>
          <p:cNvSpPr txBox="1">
            <a:spLocks noChangeArrowheads="1"/>
          </p:cNvSpPr>
          <p:nvPr/>
        </p:nvSpPr>
        <p:spPr bwMode="auto">
          <a:xfrm>
            <a:off x="5580063" y="549275"/>
            <a:ext cx="3413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ФЗ № 131 от 6.10.2003, ст. 34: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04813"/>
            <a:ext cx="5275263" cy="100806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2000" dirty="0">
                <a:solidFill>
                  <a:schemeClr val="accent2"/>
                </a:solidFill>
              </a:rPr>
              <a:t>Основные механизмы реализации государственной политики в области местного самоуправления в РФ:</a:t>
            </a:r>
          </a:p>
        </p:txBody>
      </p:sp>
      <p:sp>
        <p:nvSpPr>
          <p:cNvPr id="817157" name="Text Box 5"/>
          <p:cNvSpPr txBox="1">
            <a:spLocks noChangeArrowheads="1"/>
          </p:cNvSpPr>
          <p:nvPr/>
        </p:nvSpPr>
        <p:spPr bwMode="auto">
          <a:xfrm>
            <a:off x="250825" y="1628775"/>
            <a:ext cx="8750331" cy="48013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Char char="-"/>
            </a:pPr>
            <a:r>
              <a:rPr lang="ru-RU" dirty="0"/>
              <a:t>правовое регулирование организационной, финансовой и хозяйственной</a:t>
            </a:r>
          </a:p>
          <a:p>
            <a:pPr algn="l"/>
            <a:r>
              <a:rPr lang="ru-RU" dirty="0"/>
              <a:t>самостоятельности при решении вопросов местного значения;</a:t>
            </a:r>
          </a:p>
          <a:p>
            <a:pPr algn="l"/>
            <a:endParaRPr lang="ru-RU" dirty="0"/>
          </a:p>
          <a:p>
            <a:pPr algn="l">
              <a:buFontTx/>
              <a:buChar char="-"/>
            </a:pPr>
            <a:r>
              <a:rPr lang="ru-RU" dirty="0"/>
              <a:t>формирование системы государственных  органов, занимающихся вопросами местного самоуправления;</a:t>
            </a:r>
          </a:p>
          <a:p>
            <a:pPr algn="l"/>
            <a:endParaRPr lang="ru-RU" dirty="0"/>
          </a:p>
          <a:p>
            <a:pPr algn="l">
              <a:buFontTx/>
              <a:buChar char="-"/>
            </a:pPr>
            <a:r>
              <a:rPr lang="ru-RU" dirty="0"/>
              <a:t> принятие федеральных и региональных программ, способствующих реализации конституционных основ местного самоуправления и развитию муниципальных образований;</a:t>
            </a:r>
          </a:p>
          <a:p>
            <a:pPr algn="l">
              <a:buFontTx/>
              <a:buChar char="-"/>
            </a:pPr>
            <a:endParaRPr lang="ru-RU" dirty="0"/>
          </a:p>
          <a:p>
            <a:pPr algn="l">
              <a:buFontTx/>
              <a:buChar char="-"/>
            </a:pPr>
            <a:r>
              <a:rPr lang="ru-RU" dirty="0"/>
              <a:t> бюджетное и налоговое регулирование, позволяющее обеспечить сбалансированные минимальные местные бюджеты, создать условия для оптимизации налоговой базы муниципальных образований;</a:t>
            </a:r>
          </a:p>
          <a:p>
            <a:pPr algn="l">
              <a:buFontTx/>
              <a:buChar char="-"/>
            </a:pPr>
            <a:endParaRPr lang="ru-RU" dirty="0"/>
          </a:p>
          <a:p>
            <a:pPr algn="l">
              <a:buFontTx/>
              <a:buChar char="-"/>
            </a:pPr>
            <a:r>
              <a:rPr lang="ru-RU" dirty="0"/>
              <a:t> передача в муниципальную собственность находящихся в </a:t>
            </a:r>
            <a:r>
              <a:rPr lang="ru-RU" dirty="0" err="1"/>
              <a:t>гос</a:t>
            </a:r>
            <a:r>
              <a:rPr lang="ru-RU" dirty="0"/>
              <a:t>. собственности объектов, необходимых для осуществления полномочий местного самоуправления;</a:t>
            </a:r>
          </a:p>
          <a:p>
            <a:pPr algn="l"/>
            <a:endParaRPr lang="ru-RU" dirty="0"/>
          </a:p>
        </p:txBody>
      </p:sp>
      <p:sp>
        <p:nvSpPr>
          <p:cNvPr id="817159" name="Text Box 7"/>
          <p:cNvSpPr txBox="1">
            <a:spLocks noChangeArrowheads="1"/>
          </p:cNvSpPr>
          <p:nvPr/>
        </p:nvSpPr>
        <p:spPr bwMode="auto">
          <a:xfrm>
            <a:off x="5795963" y="549275"/>
            <a:ext cx="3024187" cy="9159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dirty="0"/>
              <a:t>Указ Президента от </a:t>
            </a:r>
          </a:p>
          <a:p>
            <a:endParaRPr lang="ru-RU" dirty="0"/>
          </a:p>
          <a:p>
            <a:r>
              <a:rPr lang="ru-RU" dirty="0"/>
              <a:t>15.10.1999 № 1370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5500703"/>
            <a:ext cx="1662114" cy="2143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20" y="333375"/>
            <a:ext cx="3786214" cy="9906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3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Модели местного </a:t>
            </a:r>
            <a:br>
              <a:rPr lang="ru-RU" sz="33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3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самоуправления:</a:t>
            </a:r>
            <a:r>
              <a:rPr lang="ru-RU" sz="33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3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85750" y="2786063"/>
            <a:ext cx="5429250" cy="3357562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365125" indent="-282575">
              <a:buFontTx/>
              <a:buNone/>
            </a:pPr>
            <a:endParaRPr lang="ru-RU" sz="800" u="sng" dirty="0"/>
          </a:p>
          <a:p>
            <a:pPr marL="365125" indent="-282575"/>
            <a:r>
              <a:rPr lang="ru-RU" sz="3200" b="1" dirty="0"/>
              <a:t>«</a:t>
            </a:r>
            <a:r>
              <a:rPr lang="ru-RU" sz="3200" b="1" dirty="0" err="1"/>
              <a:t>Совет-слабый</a:t>
            </a:r>
            <a:r>
              <a:rPr lang="ru-RU" sz="3200" b="1" dirty="0"/>
              <a:t> мэр»;</a:t>
            </a:r>
          </a:p>
          <a:p>
            <a:pPr marL="365125" indent="-282575"/>
            <a:r>
              <a:rPr lang="ru-RU" sz="3200" b="1" dirty="0"/>
              <a:t>«</a:t>
            </a:r>
            <a:r>
              <a:rPr lang="ru-RU" sz="3200" b="1" dirty="0" err="1"/>
              <a:t>Совет-сильный</a:t>
            </a:r>
            <a:r>
              <a:rPr lang="ru-RU" sz="3200" b="1" dirty="0"/>
              <a:t> мэр»;</a:t>
            </a:r>
          </a:p>
          <a:p>
            <a:pPr marL="365125" indent="-282575"/>
            <a:r>
              <a:rPr lang="ru-RU" sz="3200" b="1" dirty="0"/>
              <a:t>«Совет-менеджер»;</a:t>
            </a:r>
          </a:p>
          <a:p>
            <a:pPr marL="365125" indent="-282575"/>
            <a:r>
              <a:rPr lang="ru-RU" sz="3200" b="1" dirty="0"/>
              <a:t>Комиссионная модель.</a:t>
            </a:r>
          </a:p>
          <a:p>
            <a:pPr marL="365125" indent="-282575"/>
            <a:endParaRPr lang="ru-RU" sz="3200" u="sng" dirty="0"/>
          </a:p>
        </p:txBody>
      </p:sp>
      <p:cxnSp>
        <p:nvCxnSpPr>
          <p:cNvPr id="819204" name="AutoShape 9"/>
          <p:cNvCxnSpPr>
            <a:cxnSpLocks noChangeShapeType="1"/>
            <a:stCxn id="819203" idx="3"/>
            <a:endCxn id="819203" idx="3"/>
          </p:cNvCxnSpPr>
          <p:nvPr/>
        </p:nvCxnSpPr>
        <p:spPr bwMode="auto">
          <a:xfrm>
            <a:off x="5715000" y="4465638"/>
            <a:ext cx="1588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8192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94" y="1643050"/>
            <a:ext cx="1665287" cy="160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0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3286124"/>
            <a:ext cx="24479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09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1285861"/>
            <a:ext cx="166209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http://ozersk-debc.ru/templates/Default/images/ozerskadm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st.depositphotos.com/1654249/2526/i/950/depositphotos_25269533-3D-Man-Showing-Like-Thumbs-Up-isolated-over-white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5572140"/>
            <a:ext cx="2047875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429133"/>
            <a:ext cx="2895600" cy="3571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79266" name="Picture 6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" y="642938"/>
            <a:ext cx="9096375" cy="579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20" y="642938"/>
            <a:ext cx="5072098" cy="936625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ru-RU" sz="2600" b="0" dirty="0">
                <a:solidFill>
                  <a:srgbClr val="35436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Особенности российской системы </a:t>
            </a:r>
            <a:r>
              <a:rPr lang="en-US" sz="2600" b="0" dirty="0">
                <a:solidFill>
                  <a:srgbClr val="3543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</a:rPr>
              <a:t/>
            </a:r>
            <a:br>
              <a:rPr lang="en-US" sz="2600" b="0" dirty="0">
                <a:solidFill>
                  <a:srgbClr val="3543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</a:rPr>
            </a:br>
            <a:r>
              <a:rPr lang="ru-RU" sz="2600" b="0" dirty="0">
                <a:solidFill>
                  <a:srgbClr val="35436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местного самоуправления:</a:t>
            </a:r>
          </a:p>
        </p:txBody>
      </p:sp>
      <p:sp>
        <p:nvSpPr>
          <p:cNvPr id="77926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7188" y="2000250"/>
            <a:ext cx="8229600" cy="4486275"/>
          </a:xfrm>
        </p:spPr>
        <p:txBody>
          <a:bodyPr/>
          <a:lstStyle/>
          <a:p>
            <a:pPr marL="365125" indent="-282575">
              <a:lnSpc>
                <a:spcPct val="90000"/>
              </a:lnSpc>
              <a:spcAft>
                <a:spcPct val="20000"/>
              </a:spcAft>
            </a:pPr>
            <a:r>
              <a:rPr lang="ru-RU" sz="2400" b="1" dirty="0"/>
              <a:t>отсутствие общепризнанной теории местного самоуправления;</a:t>
            </a:r>
          </a:p>
          <a:p>
            <a:pPr marL="365125" indent="-282575">
              <a:lnSpc>
                <a:spcPct val="90000"/>
              </a:lnSpc>
              <a:spcAft>
                <a:spcPct val="20000"/>
              </a:spcAft>
            </a:pPr>
            <a:r>
              <a:rPr lang="ru-RU" sz="2400" b="1" dirty="0"/>
              <a:t>противоречивость и незавершенность правовой основы местного самоуправления;</a:t>
            </a:r>
          </a:p>
          <a:p>
            <a:pPr marL="365125" indent="-282575">
              <a:lnSpc>
                <a:spcPct val="90000"/>
              </a:lnSpc>
              <a:spcAft>
                <a:spcPct val="20000"/>
              </a:spcAft>
            </a:pPr>
            <a:r>
              <a:rPr lang="ru-RU" sz="2400" b="1" dirty="0"/>
              <a:t>пробелы в муниципальном законодательстве;</a:t>
            </a:r>
          </a:p>
          <a:p>
            <a:pPr marL="365125" indent="-282575">
              <a:lnSpc>
                <a:spcPct val="90000"/>
              </a:lnSpc>
              <a:spcAft>
                <a:spcPct val="20000"/>
              </a:spcAft>
            </a:pPr>
            <a:r>
              <a:rPr lang="ru-RU" sz="2400" b="1" dirty="0"/>
              <a:t>отсутствие четкого разграничения предметов ведения и полномочий МС и государственной власти; </a:t>
            </a:r>
          </a:p>
          <a:p>
            <a:pPr marL="365125" indent="-282575">
              <a:lnSpc>
                <a:spcPct val="90000"/>
              </a:lnSpc>
              <a:spcAft>
                <a:spcPct val="20000"/>
              </a:spcAft>
            </a:pPr>
            <a:r>
              <a:rPr lang="ru-RU" sz="2400" b="1" dirty="0"/>
              <a:t>ограничение свободы органов МС;</a:t>
            </a:r>
          </a:p>
          <a:p>
            <a:pPr marL="365125" indent="-282575">
              <a:lnSpc>
                <a:spcPct val="90000"/>
              </a:lnSpc>
              <a:spcAft>
                <a:spcPct val="20000"/>
              </a:spcAft>
            </a:pPr>
            <a:r>
              <a:rPr lang="ru-RU" sz="2400" b="1" dirty="0"/>
              <a:t>централизация государственной власти.</a:t>
            </a:r>
          </a:p>
        </p:txBody>
      </p:sp>
      <p:pic>
        <p:nvPicPr>
          <p:cNvPr id="7" name="Рисунок 6" descr="http://ozersk-debc.ru/templates/Default/images/ozerskad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previews.123rf.com/images/nasirkhan/nasirkhan1203/nasirkhan120300004/12832516-3d-render-of-disagree-two-person-with-bubble-speech-Stock-Photo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5143512"/>
            <a:ext cx="23336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Из истории вопроса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3614734" cy="521497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истории развития местного самоуправления в России важными вехами являются: замена «системы кормления губными и земскими учреждениями» (1555 – 1556 гг.), «установление системы приказного воеводского управления на местах» (вторая половина XVII в.), «петровские </a:t>
            </a:r>
            <a:r>
              <a:rPr lang="ru-RU" dirty="0" err="1" smtClean="0"/>
              <a:t>бурмистерские</a:t>
            </a:r>
            <a:r>
              <a:rPr lang="ru-RU" dirty="0" smtClean="0"/>
              <a:t> палаты и магистраты», «Жалованная грамота городам» («Грамота на права и выгоды городам Российской империи») 1785 г., земская (1864 г.) и городская (1870 г.) реформы Александра II.</a:t>
            </a:r>
            <a:endParaRPr lang="ru-RU" dirty="0"/>
          </a:p>
        </p:txBody>
      </p:sp>
      <p:pic>
        <p:nvPicPr>
          <p:cNvPr id="5" name="Содержимое 4" descr="http://bigslide.ru/images/17/16803/960/img19.jpg"/>
          <p:cNvPicPr>
            <a:picLocks noGrp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1285860"/>
            <a:ext cx="221457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doc.histrf.ru/upload/resize_cache/iblock/eba/333_541_1/eba114b38018874733268632d6370098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1285860"/>
            <a:ext cx="2500330" cy="310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ages.myshared.ru/6/618888/slide_7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3786190"/>
            <a:ext cx="285752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ages.myshared.ru/10/1001265/slide_8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9322" y="4429132"/>
            <a:ext cx="30480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ozersk-debc.ru/templates/Default/images/ozerskadm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endParaRPr lang="ru-RU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8029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5888"/>
            <a:ext cx="8999538" cy="6626225"/>
          </a:xfrm>
        </p:spPr>
      </p:pic>
      <p:sp>
        <p:nvSpPr>
          <p:cNvPr id="780292" name="Прямоугольник 3"/>
          <p:cNvSpPr>
            <a:spLocks noChangeArrowheads="1"/>
          </p:cNvSpPr>
          <p:nvPr/>
        </p:nvSpPr>
        <p:spPr bwMode="auto">
          <a:xfrm>
            <a:off x="1403350" y="260350"/>
            <a:ext cx="734536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chemeClr val="bg1"/>
                </a:solidFill>
              </a:rPr>
              <a:t>В России преобладает система местного самоуправления «сильный мэр-слабый совет»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pic>
        <p:nvPicPr>
          <p:cNvPr id="781314" name="Picture 1" descr="C:\Documents and Settings\User\Рабочий стол\Новая папка (2)\9.jpg"/>
          <p:cNvPicPr>
            <a:picLocks noChangeAspect="1" noChangeArrowheads="1"/>
          </p:cNvPicPr>
          <p:nvPr/>
        </p:nvPicPr>
        <p:blipFill>
          <a:blip r:embed="rId2" cstate="email">
            <a:lum bright="36000" contras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2636838"/>
            <a:ext cx="7072313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13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7158" y="571480"/>
            <a:ext cx="5857916" cy="114300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400" b="0" dirty="0">
                <a:solidFill>
                  <a:srgbClr val="002060"/>
                </a:solidFill>
                <a:latin typeface="+mn-lt"/>
              </a:rPr>
              <a:t>Некоторые города России </a:t>
            </a:r>
            <a:r>
              <a:rPr lang="ru-RU" sz="2400" b="0" dirty="0" smtClean="0">
                <a:solidFill>
                  <a:srgbClr val="002060"/>
                </a:solidFill>
                <a:latin typeface="+mn-lt"/>
              </a:rPr>
              <a:t>переходят</a:t>
            </a:r>
            <a:br>
              <a:rPr lang="ru-RU" sz="2400" b="0" dirty="0" smtClean="0">
                <a:solidFill>
                  <a:srgbClr val="002060"/>
                </a:solidFill>
                <a:latin typeface="+mn-lt"/>
              </a:rPr>
            </a:br>
            <a:r>
              <a:rPr lang="ru-RU" sz="2400" b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400" b="0" dirty="0">
                <a:solidFill>
                  <a:srgbClr val="002060"/>
                </a:solidFill>
                <a:latin typeface="+mn-lt"/>
              </a:rPr>
              <a:t>к системе </a:t>
            </a:r>
            <a:r>
              <a:rPr lang="ru-RU" sz="2400" b="0" dirty="0" smtClean="0">
                <a:solidFill>
                  <a:srgbClr val="002060"/>
                </a:solidFill>
                <a:latin typeface="+mn-lt"/>
              </a:rPr>
              <a:t>"</a:t>
            </a:r>
            <a:r>
              <a:rPr lang="ru-RU" sz="2400" b="0" dirty="0">
                <a:solidFill>
                  <a:srgbClr val="002060"/>
                </a:solidFill>
                <a:latin typeface="+mn-lt"/>
              </a:rPr>
              <a:t>Совет-менеджер"</a:t>
            </a:r>
          </a:p>
        </p:txBody>
      </p:sp>
      <p:sp>
        <p:nvSpPr>
          <p:cNvPr id="78131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7158" y="1857375"/>
            <a:ext cx="8643998" cy="478633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/>
              <a:t>Архангельск</a:t>
            </a:r>
            <a:endParaRPr lang="ru-RU" sz="2800" b="1" dirty="0"/>
          </a:p>
          <a:p>
            <a:r>
              <a:rPr lang="ru-RU" sz="2800" b="1" dirty="0"/>
              <a:t>Екатеринбург</a:t>
            </a:r>
          </a:p>
          <a:p>
            <a:r>
              <a:rPr lang="ru-RU" sz="2800" b="1" dirty="0"/>
              <a:t>Челябинск</a:t>
            </a:r>
          </a:p>
          <a:p>
            <a:r>
              <a:rPr lang="ru-RU" sz="2800" b="1" dirty="0"/>
              <a:t>Нижний Новгород</a:t>
            </a:r>
          </a:p>
        </p:txBody>
      </p:sp>
      <p:pic>
        <p:nvPicPr>
          <p:cNvPr id="7" name="Рисунок 6" descr="https://f.otzyv.ru/f/12/12/116359/31539/2008141552370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4500570"/>
            <a:ext cx="31337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to-world-travel.ru/img/2015/042003/380584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4500570"/>
            <a:ext cx="29432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.uralweb.ru/novosti/A3/000/446/446608.jpe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2357430"/>
            <a:ext cx="31908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ww.turkaramamotoru.com/kk/image/nizhnij-novgorod-12290-74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25" y="4429132"/>
            <a:ext cx="3048031" cy="217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78581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Озерский городской округ: полное наименование и статус муниципального образования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  <a:scene3d>
            <a:camera prst="obliqueTopLeft"/>
            <a:lightRig rig="threePt" dir="t"/>
          </a:scene3d>
          <a:sp3d/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Муниципальное образование «Озерский городской округ» находится в границах Челябинской области. Термины «муниципальное образование» и «городской округ», применяемые в настоящем Уставе, имеют одинаковое значение.</a:t>
            </a:r>
          </a:p>
          <a:p>
            <a:r>
              <a:rPr lang="ru-RU" dirty="0" smtClean="0"/>
              <a:t>Муниципальное образование наделено статусом городского округа в соответствии с Федеральным законом от 6 октября 2003 года № 131-ФЗ «Об общих принципах организации местного самоуправления в Российской Федерации» и Законом Челябинской области от 28 октября 2004 года    №287-ЗО «О статусе и границах Озерского городского округа». Озерский городской округ является закрытым административно-территориальным образованием.</a:t>
            </a:r>
          </a:p>
          <a:p>
            <a:r>
              <a:rPr lang="ru-RU" dirty="0" smtClean="0"/>
              <a:t> Федеральные законы, законы и иные нормативные правовые акты Челябинской области, а также нормативные правовые акты органов местного самоуправления действуют в отношении Озерского городского округа с учетом особенностей, установленных Законом Российской Федерации «О закрытом административно-территориальном образовании».</a:t>
            </a:r>
          </a:p>
          <a:p>
            <a:r>
              <a:rPr lang="ru-RU" dirty="0" smtClean="0"/>
              <a:t> В состав Озерского городского округа входят населенные пункты: 	Озерск	 (город), </a:t>
            </a:r>
            <a:r>
              <a:rPr lang="ru-RU" dirty="0" err="1" smtClean="0"/>
              <a:t>Бижеляк</a:t>
            </a:r>
            <a:r>
              <a:rPr lang="ru-RU" dirty="0" smtClean="0"/>
              <a:t>, </a:t>
            </a:r>
            <a:r>
              <a:rPr lang="ru-RU" dirty="0" err="1" smtClean="0"/>
              <a:t>Метлино</a:t>
            </a:r>
            <a:r>
              <a:rPr lang="ru-RU" dirty="0" smtClean="0"/>
              <a:t>, Новая </a:t>
            </a:r>
            <a:r>
              <a:rPr lang="ru-RU" dirty="0" err="1" smtClean="0"/>
              <a:t>Теча</a:t>
            </a:r>
            <a:r>
              <a:rPr lang="ru-RU" dirty="0" smtClean="0"/>
              <a:t>, </a:t>
            </a:r>
            <a:r>
              <a:rPr lang="ru-RU" dirty="0" err="1" smtClean="0"/>
              <a:t>Новогорный</a:t>
            </a:r>
            <a:r>
              <a:rPr lang="ru-RU" dirty="0" smtClean="0"/>
              <a:t>, Селезни, </a:t>
            </a:r>
            <a:r>
              <a:rPr lang="ru-RU" dirty="0" err="1" smtClean="0"/>
              <a:t>Татыш</a:t>
            </a:r>
            <a:r>
              <a:rPr lang="ru-RU" dirty="0" smtClean="0"/>
              <a:t>  (сельские поселения).</a:t>
            </a:r>
            <a:endParaRPr lang="ru-RU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-fotki.yandex.ru/get/6728/204424789.5/0_c4633_d2ab0435_XX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500174"/>
            <a:ext cx="871543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2071702" cy="1714512"/>
          </a:xfrm>
          <a:prstGeom prst="rect">
            <a:avLst/>
          </a:prstGeom>
          <a:noFill/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4643438" y="4857760"/>
          <a:ext cx="2205021" cy="200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8" name="Слайд" r:id="rId6" imgW="4570586" imgH="3427608" progId="PowerPoint.Slide.12">
                  <p:embed/>
                </p:oleObj>
              </mc:Choice>
              <mc:Fallback>
                <p:oleObj name="Слайд" r:id="rId6" imgW="4570586" imgH="3427608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4857760"/>
                        <a:ext cx="2205021" cy="20002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5429256" y="285728"/>
          <a:ext cx="1214446" cy="157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9" name="Слайд" r:id="rId9" imgW="4570586" imgH="3427608" progId="PowerPoint.Slide.12">
                  <p:embed/>
                </p:oleObj>
              </mc:Choice>
              <mc:Fallback>
                <p:oleObj name="Слайд" r:id="rId9" imgW="4570586" imgH="3427608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6" y="285728"/>
                        <a:ext cx="1214446" cy="1571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2071670" y="5000612"/>
          <a:ext cx="2676521" cy="185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0" name="Слайд" r:id="rId12" imgW="4570586" imgH="3427608" progId="PowerPoint.Slide.12">
                  <p:embed/>
                </p:oleObj>
              </mc:Choice>
              <mc:Fallback>
                <p:oleObj name="Слайд" r:id="rId12" imgW="4570586" imgH="3427608" progId="PowerPoint.Slid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70" y="5000612"/>
                        <a:ext cx="2676521" cy="185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31" name="Object 7"/>
          <p:cNvGraphicFramePr>
            <a:graphicFrameLocks noChangeAspect="1"/>
          </p:cNvGraphicFramePr>
          <p:nvPr/>
        </p:nvGraphicFramePr>
        <p:xfrm>
          <a:off x="3714744" y="214290"/>
          <a:ext cx="1857388" cy="1643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1" name="Слайд" r:id="rId15" imgW="4570586" imgH="3427608" progId="PowerPoint.Slide.12">
                  <p:embed/>
                </p:oleObj>
              </mc:Choice>
              <mc:Fallback>
                <p:oleObj name="Слайд" r:id="rId15" imgW="4570586" imgH="3427608" progId="PowerPoint.Slide.1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214290"/>
                        <a:ext cx="1857388" cy="1643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108" y="214290"/>
            <a:ext cx="1643074" cy="1643074"/>
          </a:xfrm>
          <a:prstGeom prst="rect">
            <a:avLst/>
          </a:prstGeom>
        </p:spPr>
      </p:pic>
      <p:pic>
        <p:nvPicPr>
          <p:cNvPr id="14" name="Рисунок 13" descr="D:\Мои документы\Мои рисунки\лицей\день детства 11 кл\балкон 058.jp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5072074"/>
            <a:ext cx="214314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Мои документы\Мои рисунки\лицей\день детства 11 кл\балкон 069.jpg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5214950"/>
            <a:ext cx="2000264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Мои документы\Мои рисунки\лицей\игра 6 кл 2016\балкон 032.jpg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08" y="571480"/>
            <a:ext cx="242889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Мои документы\Мои рисунки\лицей\ист+матем(2)\Лера 010.jpg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92" y="1428736"/>
            <a:ext cx="200026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Мои документы\Мои рисунки\лицей\детский парк 2016\балкон 2 103.jpg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2571744"/>
            <a:ext cx="1285884" cy="128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ozersk-debc.ru/templates/Default/images/ozerskadm.jpg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6543692" cy="57150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Символика. Герб Озерского городского округа 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64360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/>
              <a:t>Утвержден Постановлением Совета депутатов от 07.10. 1998 г. № 165.</a:t>
            </a:r>
          </a:p>
          <a:p>
            <a:pPr>
              <a:buNone/>
            </a:pPr>
            <a:r>
              <a:rPr lang="ru-RU" sz="1800" dirty="0" smtClean="0"/>
              <a:t>В лазоревом (синем, </a:t>
            </a:r>
            <a:r>
              <a:rPr lang="ru-RU" sz="1800" dirty="0" err="1" smtClean="0"/>
              <a:t>голубом</a:t>
            </a:r>
            <a:r>
              <a:rPr lang="ru-RU" sz="1800" dirty="0" smtClean="0"/>
              <a:t>) поле с серебряной чешуйчатой главой внутри золотого тонкого, огненного снаружи кольца двадцать четыре серебряных квадрата (два, четыре, дважды по шесть, четыре и два), сложенных в квадратный крест, и поверх квадратов золотая, ползущая в левую перевязь ящерица, касающаяся кольца хвостом в четвертом углу щита; над местом касания кольцо расторгнуто.</a:t>
            </a:r>
          </a:p>
          <a:p>
            <a:pPr>
              <a:buNone/>
            </a:pPr>
            <a:r>
              <a:rPr lang="ru-RU" sz="1800" dirty="0" smtClean="0"/>
              <a:t> В центре символического изображения водной глади (лазорево, ярко-синей) с шестигранной волной в верхней части (географическое расположение города - почти островное, омывается несколькими озерами) расположен стилистически выполненный рисунок атомного реактора (градообразующее предприятие ФГУП "ПО "Маяк") в виде серебряных квадратов.</a:t>
            </a:r>
          </a:p>
          <a:p>
            <a:pPr>
              <a:buNone/>
            </a:pPr>
            <a:r>
              <a:rPr lang="ru-RU" sz="1800" dirty="0" smtClean="0"/>
              <a:t>На изображение реактора наложен рисунок ящерицы - олицетворение уральского начала (фольклор и традиции Южного Урала, </a:t>
            </a:r>
            <a:r>
              <a:rPr lang="ru-RU" sz="1800" dirty="0" err="1" smtClean="0"/>
              <a:t>Бажовские</a:t>
            </a:r>
            <a:r>
              <a:rPr lang="ru-RU" sz="1800" dirty="0" smtClean="0"/>
              <a:t> сказы), которая огненным следом своего хвоста (энергия, заключенная в реакторе, в ядерном распаде) обрамляет реактор (символически природная сила и стихия атомной энергии приручена и поставлена на службу человеку).</a:t>
            </a:r>
          </a:p>
          <a:p>
            <a:pPr>
              <a:buNone/>
            </a:pPr>
            <a:r>
              <a:rPr lang="ru-RU" sz="1800" dirty="0" smtClean="0"/>
              <a:t>Автор: главный художник города Остроумов Дмитрий Петрович </a:t>
            </a:r>
          </a:p>
          <a:p>
            <a:pPr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6" name="Рисунок 5" descr="logo_tip.gif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62" y="642918"/>
            <a:ext cx="92866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ozersk-debc.ru/templates/Default/images/ozerskad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0552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Символика. Флаг Озерского </a:t>
            </a:r>
            <a:br>
              <a:rPr lang="ru-RU" sz="2800" dirty="0" smtClean="0"/>
            </a:br>
            <a:r>
              <a:rPr lang="ru-RU" sz="2800" dirty="0" smtClean="0"/>
              <a:t>городского округа.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857651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 Утвержден Постановлением Совета депутатов от 24.12. 2003 г. № 141.</a:t>
            </a:r>
          </a:p>
          <a:p>
            <a:pPr>
              <a:buNone/>
            </a:pPr>
            <a:r>
              <a:rPr lang="ru-RU" sz="2400" dirty="0" smtClean="0"/>
              <a:t>   Флаг Озёрска представляет собой прямоугольное полотнище с соотношением сторон 2:3 синего цвета и несущее посреди полотнища изображение гербовой композиции: желто-оранжевого кольца, внутри кольца сложенные в квадратный крест белые квадраты и поверх квадратов желто-оранжевая ящерица, - составляющей 3/4 ширины полотнища.</a:t>
            </a:r>
            <a:endParaRPr lang="ru-RU" sz="2400" dirty="0"/>
          </a:p>
        </p:txBody>
      </p:sp>
      <p:pic>
        <p:nvPicPr>
          <p:cNvPr id="4" name="Рисунок 3" descr="flag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428604"/>
            <a:ext cx="29432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ozersk-debc.ru/templates/Default/images/ozerskad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3428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Местное самоуправление в Озерском городском округе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dirty="0" smtClean="0"/>
              <a:t>Местное самоуправление в Озерском городском округе – признанная и гарантированная государством форма народовластия, обеспечивающая населению городского округа возможность самостоятельно и под свою ответственность решать вопросы местного значения. На территории городского округа – закрытого административно-территориального образования - местное самоуправление осуществляется с особенностями, установленными федеральными законами.</a:t>
            </a:r>
          </a:p>
          <a:p>
            <a:pPr>
              <a:buNone/>
            </a:pPr>
            <a:r>
              <a:rPr lang="ru-RU" sz="2400" dirty="0" smtClean="0"/>
              <a:t> Местное самоуправление в городском округе осуществляется в целях решения вопросов местного значения городского округа населением непосредственно и (или) через выборные и иные органы местного самоуправления, исходя из интересов населения, с учетом исторических и иных местных традиций.</a:t>
            </a:r>
          </a:p>
          <a:p>
            <a:pPr>
              <a:buNone/>
            </a:pPr>
            <a:r>
              <a:rPr lang="ru-RU" sz="2400" dirty="0" smtClean="0"/>
              <a:t>Выборные и иные органы местного самоуправления городского округа могут осуществлять отдельные государственные полномочия, которыми органы местного самоуправления наделены федеральными законами и законами Челябинской области.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06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 smtClean="0"/>
              <a:t>Структура органов местного самоуправления городского округа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1) Собрание депутатов Озерского городского округа – представительный орган городского округа;</a:t>
            </a:r>
          </a:p>
          <a:p>
            <a:pPr>
              <a:buNone/>
            </a:pPr>
            <a:r>
              <a:rPr lang="ru-RU" sz="2400" dirty="0" smtClean="0"/>
              <a:t>2) глава Озерского городского округа, исполняющий обязанности председателя Собрания депутатов – высшее должностное лицо городского округа;</a:t>
            </a:r>
          </a:p>
          <a:p>
            <a:pPr>
              <a:buNone/>
            </a:pPr>
            <a:r>
              <a:rPr lang="ru-RU" sz="2400" dirty="0" smtClean="0"/>
              <a:t>3) администрация Озерского городского округа – исполнительно-распорядительный орган городского округа;</a:t>
            </a:r>
          </a:p>
          <a:p>
            <a:pPr>
              <a:buNone/>
            </a:pPr>
            <a:r>
              <a:rPr lang="ru-RU" sz="2400" dirty="0" smtClean="0"/>
              <a:t>4) Контрольно-счетная палата Озерского городского округа – контрольно-счетный орган городского округа.</a:t>
            </a:r>
            <a:endParaRPr lang="ru-RU" sz="2400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3362" cy="79690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Глава городского округа: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 Глава городского округа:</a:t>
            </a:r>
          </a:p>
          <a:p>
            <a:pPr>
              <a:buNone/>
            </a:pPr>
            <a:r>
              <a:rPr lang="ru-RU" dirty="0" smtClean="0"/>
              <a:t>      представляет Озерский городской округ в отношениях с органами местного самоуправления других муниципальных образований, органами государственной власти, гражданами и организациями, без доверенности действует от имени Озерского городского округа;</a:t>
            </a:r>
          </a:p>
          <a:p>
            <a:pPr>
              <a:buNone/>
            </a:pPr>
            <a:r>
              <a:rPr lang="ru-RU" dirty="0" smtClean="0"/>
              <a:t>       На постоянной основе исполняет полномочия председателя Собрания депутатов по организации деятельности Собрания депутатов и руководству его аппарата, обеспечивает взаимодействие органов местного самоуправления городского округа, дает поручения постоянным и другим комиссиям Собрания депутатов, координирует их работу;</a:t>
            </a:r>
          </a:p>
          <a:p>
            <a:pPr>
              <a:buNone/>
            </a:pPr>
            <a:r>
              <a:rPr lang="ru-RU" dirty="0" smtClean="0"/>
              <a:t>       издает в пределах своих полномочий правовые акты;</a:t>
            </a:r>
          </a:p>
          <a:p>
            <a:pPr>
              <a:buNone/>
            </a:pPr>
            <a:r>
              <a:rPr lang="ru-RU" dirty="0" smtClean="0"/>
              <a:t>       вправе требовать созыва внеочередного заседания Собрания депутатов;</a:t>
            </a:r>
          </a:p>
          <a:p>
            <a:pPr>
              <a:buNone/>
            </a:pPr>
            <a:r>
              <a:rPr lang="ru-RU" dirty="0" smtClean="0"/>
              <a:t>       обеспечивает осуществление органами местного самоуправления городского округа полномочий по решению вопросов местного значения и отдельных государственных полномочий, переданных им федеральными законами и законами Челябинской области; осуществляет иные полномочия, установленные федеральными законами, законами Челябинской области, настоящим Уставом.</a:t>
            </a:r>
          </a:p>
          <a:p>
            <a:endParaRPr lang="ru-RU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06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43560" cy="79690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Администрация городского округа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000" dirty="0" smtClean="0"/>
              <a:t>      Администрация городского округа является постоянно действующим исполнительно-распорядительным органом городского округа и наделяется настоящим Уставом полномочиями по решению вопросов местного значения и полномочиями для осуществления отдельных государственных полномочий, переданных ей федеральными закона</a:t>
            </a:r>
          </a:p>
          <a:p>
            <a:pPr>
              <a:buNone/>
            </a:pPr>
            <a:r>
              <a:rPr lang="ru-RU" sz="2000" dirty="0" smtClean="0"/>
              <a:t>      ми и законами Челябинской области.</a:t>
            </a:r>
          </a:p>
          <a:p>
            <a:pPr>
              <a:buNone/>
            </a:pPr>
            <a:r>
              <a:rPr lang="ru-RU" sz="2000" dirty="0" smtClean="0"/>
              <a:t>      Администрация городского округа в пределах своей компетенции осуществляет следующие полномочия:</a:t>
            </a:r>
          </a:p>
          <a:p>
            <a:pPr>
              <a:buNone/>
            </a:pPr>
            <a:r>
              <a:rPr lang="ru-RU" sz="2000" dirty="0" smtClean="0"/>
              <a:t>      составляет проект бюджета городского округа, исполняет бюджет городского округа, составляет отчет об исполнении бюджета городского округа;</a:t>
            </a:r>
          </a:p>
          <a:p>
            <a:pPr>
              <a:buNone/>
            </a:pPr>
            <a:r>
              <a:rPr lang="ru-RU" sz="2000" dirty="0" smtClean="0"/>
              <a:t>      разрабатывает и вносит на утверждение Собранием депутатов проекты планов и программ комплексного социально-экономического развития городского округа;</a:t>
            </a:r>
          </a:p>
          <a:p>
            <a:pPr>
              <a:buNone/>
            </a:pPr>
            <a:r>
              <a:rPr lang="ru-RU" sz="2000" dirty="0" smtClean="0"/>
              <a:t>      реализует, утвержденные Собранием депутатов, планы и программы комплексного социально-экономического развития городского округа и осуществляет иные полномочия, установленные федеральными законами, законами Челябинской области, настоящим Уставом.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/>
              <a:t>Этапы развития федерального законодательства о местном самоуправлении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u="sng" dirty="0"/>
              <a:t>1 этап (1990-1993):</a:t>
            </a:r>
            <a:r>
              <a:rPr lang="ru-RU" b="1" dirty="0"/>
              <a:t> </a:t>
            </a:r>
            <a:r>
              <a:rPr lang="ru-RU" dirty="0"/>
              <a:t>формирование законодательных основ  организации местного самоуправления в </a:t>
            </a:r>
            <a:r>
              <a:rPr lang="ru-RU" dirty="0" smtClean="0"/>
              <a:t>РФ. (Закон </a:t>
            </a:r>
            <a:r>
              <a:rPr lang="ru-RU" dirty="0"/>
              <a:t>СССР «Об общих началах местного самоуправления и местного хозяйства в СССР» 1990 г</a:t>
            </a:r>
            <a:r>
              <a:rPr lang="ru-RU" dirty="0" smtClean="0"/>
              <a:t>.. Закон </a:t>
            </a:r>
            <a:r>
              <a:rPr lang="ru-RU" dirty="0"/>
              <a:t>РСФСР «О местном самоуправлении в РСФСР» 1991 г</a:t>
            </a:r>
            <a:r>
              <a:rPr lang="ru-RU" dirty="0" smtClean="0"/>
              <a:t>.)</a:t>
            </a:r>
            <a:endParaRPr lang="ru-RU" dirty="0"/>
          </a:p>
          <a:p>
            <a:pPr>
              <a:buNone/>
            </a:pPr>
            <a:r>
              <a:rPr lang="ru-RU" b="1" u="sng" dirty="0"/>
              <a:t>2 этап (1993-1995):</a:t>
            </a:r>
            <a:r>
              <a:rPr lang="ru-RU" b="1" dirty="0"/>
              <a:t> </a:t>
            </a:r>
            <a:r>
              <a:rPr lang="ru-RU" dirty="0"/>
              <a:t>формирование системы правового регулирования местного самоуправления</a:t>
            </a:r>
          </a:p>
          <a:p>
            <a:pPr lvl="0">
              <a:buNone/>
            </a:pPr>
            <a:r>
              <a:rPr lang="ru-RU" dirty="0" smtClean="0"/>
              <a:t>(«</a:t>
            </a:r>
            <a:r>
              <a:rPr lang="ru-RU" dirty="0"/>
              <a:t>Президентская реформа» местного самоуправления 1993 г. </a:t>
            </a:r>
            <a:r>
              <a:rPr lang="ru-RU" dirty="0" smtClean="0"/>
              <a:t>,  </a:t>
            </a:r>
            <a:r>
              <a:rPr lang="ru-RU" dirty="0"/>
              <a:t>Конституция </a:t>
            </a:r>
            <a:r>
              <a:rPr lang="ru-RU" dirty="0" smtClean="0"/>
              <a:t>РФ </a:t>
            </a:r>
            <a:r>
              <a:rPr lang="ru-RU" dirty="0"/>
              <a:t>1993 г</a:t>
            </a:r>
            <a:r>
              <a:rPr lang="ru-RU" dirty="0" smtClean="0"/>
              <a:t>.)</a:t>
            </a:r>
            <a:endParaRPr lang="ru-RU" dirty="0"/>
          </a:p>
          <a:p>
            <a:pPr>
              <a:buNone/>
            </a:pPr>
            <a:r>
              <a:rPr lang="ru-RU" b="1" u="sng" dirty="0"/>
              <a:t>3 этап (1995-2003):</a:t>
            </a:r>
            <a:r>
              <a:rPr lang="ru-RU" b="1" dirty="0"/>
              <a:t> </a:t>
            </a:r>
            <a:r>
              <a:rPr lang="ru-RU" dirty="0"/>
              <a:t>принятие  Федерального закона от 28 августа 1995 года №154-ФЗ «Об </a:t>
            </a:r>
            <a:r>
              <a:rPr lang="ru-RU" dirty="0" smtClean="0"/>
              <a:t>общих </a:t>
            </a:r>
            <a:r>
              <a:rPr lang="ru-RU" dirty="0"/>
              <a:t>принципах организации местного самоуправления в Российской Федерации», ставшего основой для формирования нормативно-правовой базы о МСУ на федеральном, региональном и местном уровнях.</a:t>
            </a:r>
          </a:p>
          <a:p>
            <a:pPr lvl="0"/>
            <a:r>
              <a:rPr lang="ru-RU" dirty="0" smtClean="0"/>
              <a:t>Европейская </a:t>
            </a:r>
            <a:r>
              <a:rPr lang="ru-RU" dirty="0"/>
              <a:t>хартия местного самоуправления (1998 г.).</a:t>
            </a:r>
          </a:p>
          <a:p>
            <a:pPr>
              <a:buNone/>
            </a:pPr>
            <a:r>
              <a:rPr lang="ru-RU" b="1" u="sng" dirty="0"/>
              <a:t>4 этап (2003- по наст. время):</a:t>
            </a:r>
            <a:r>
              <a:rPr lang="ru-RU" b="1" dirty="0"/>
              <a:t> принятие</a:t>
            </a:r>
            <a:r>
              <a:rPr lang="ru-RU" dirty="0"/>
              <a:t>  Федерального закона от 06 октября 2003 года №131-ФЗ «Об общих принципах организации местного самоуправления в Российской Федерации», который является важнейшим источником муниципального права</a:t>
            </a:r>
            <a:r>
              <a:rPr lang="ru-RU" dirty="0" smtClean="0"/>
              <a:t>. 2006-2009 гг. – переходный период </a:t>
            </a:r>
            <a:endParaRPr lang="ru-RU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8982" cy="72547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Собрание депутатов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472518" cy="564360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  </a:t>
            </a:r>
            <a:r>
              <a:rPr lang="ru-RU" sz="2000" dirty="0" smtClean="0"/>
              <a:t>Собрание депутатов является постоянно действующим коллегиальным органом городского округа, представляет интересы населения округа и принимает от его имени решения по вопросам своей компетенции.</a:t>
            </a:r>
          </a:p>
          <a:p>
            <a:pPr>
              <a:buNone/>
            </a:pPr>
            <a:r>
              <a:rPr lang="ru-RU" sz="2000" dirty="0" smtClean="0"/>
              <a:t>     Собрание депутатов состоит из 25 депутатов, избираемых на муниципальных выборах, и осуществляет свои полномочия в случае избрания не менее двух третей (не менее 17) от установленной численности депутатов.</a:t>
            </a:r>
          </a:p>
          <a:p>
            <a:pPr>
              <a:buNone/>
            </a:pPr>
            <a:r>
              <a:rPr lang="ru-RU" sz="2000" dirty="0" smtClean="0"/>
              <a:t>     Собрание депутатов обладает правами юридического лица, является муниципальным казенным учреждением, подлежит государственной регистрации в соответствии с федеральным законом.  </a:t>
            </a:r>
          </a:p>
          <a:p>
            <a:pPr>
              <a:buNone/>
            </a:pPr>
            <a:r>
              <a:rPr lang="ru-RU" sz="2000" dirty="0" smtClean="0"/>
              <a:t>     Собрание депутатов избирается сроком на 5 лет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06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boomerhealthinstitute.com/wp-content/uploads/2014/07/bigstock-Brain-50124434-640x663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4714884"/>
            <a:ext cx="21621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0618" cy="79690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Полномочия Совета депутатов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35785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В исключительной компетенции Собрания депутатов находятся:</a:t>
            </a:r>
          </a:p>
          <a:p>
            <a:r>
              <a:rPr lang="ru-RU" dirty="0" smtClean="0"/>
              <a:t>принятие Устава городского округа и внесение в него изменений и дополнений;</a:t>
            </a:r>
          </a:p>
          <a:p>
            <a:r>
              <a:rPr lang="ru-RU" dirty="0" smtClean="0"/>
              <a:t> утверждение бюджета городского округа и отчета об его исполнении;</a:t>
            </a:r>
          </a:p>
          <a:p>
            <a:r>
              <a:rPr lang="ru-RU" dirty="0" smtClean="0"/>
              <a:t> установление, изменение и отмена местных налогов и сборов в соответствии с законодательством Российской Федерации о налогах и сборах;</a:t>
            </a:r>
          </a:p>
          <a:p>
            <a:r>
              <a:rPr lang="ru-RU" dirty="0" smtClean="0"/>
              <a:t> принятие планов и программ развития городского округа, утверждение отчетов об их исполнении;</a:t>
            </a:r>
          </a:p>
          <a:p>
            <a:r>
              <a:rPr lang="ru-RU" dirty="0" smtClean="0"/>
              <a:t>определение порядка управления и распоряжения имуществом, находящимся в муниципальной собственности;</a:t>
            </a:r>
          </a:p>
          <a:p>
            <a:r>
              <a:rPr lang="ru-RU" dirty="0" smtClean="0"/>
              <a:t> определение порядка принятия решений о создании, реорганизации и ликвидации муниципальных предприятий, а также об установлении тарифов на услуги муниципальных предприятий и учреждений, выполнение работ, за исключением случаев, предусмотренных федеральными законами;  </a:t>
            </a:r>
          </a:p>
          <a:p>
            <a:r>
              <a:rPr lang="ru-RU" dirty="0" smtClean="0"/>
              <a:t> определение порядка участия городского округа в организациях межмуниципального сотрудничества;</a:t>
            </a:r>
          </a:p>
          <a:p>
            <a:r>
              <a:rPr lang="ru-RU" dirty="0" smtClean="0"/>
              <a:t> определение порядка материально-технического и организационного обеспечения деятельности органов местного самоуправления;</a:t>
            </a:r>
          </a:p>
          <a:p>
            <a:r>
              <a:rPr lang="ru-RU" dirty="0" smtClean="0"/>
              <a:t>иные полномочия, установленные федеральными законами, законами Челябинской области, настоящим Уставом.</a:t>
            </a:r>
            <a:endParaRPr lang="ru-RU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06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5429288" cy="100013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/>
              <a:t>Аппарат Собрания. Постоянные комиссии</a:t>
            </a:r>
            <a:br>
              <a:rPr lang="ru-RU" sz="2400" dirty="0" smtClean="0"/>
            </a:br>
            <a:r>
              <a:rPr lang="ru-RU" sz="2400" dirty="0" smtClean="0"/>
              <a:t> Собрания депутатов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00066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5500" dirty="0" smtClean="0"/>
          </a:p>
          <a:p>
            <a:pPr>
              <a:buNone/>
            </a:pPr>
            <a:r>
              <a:rPr lang="ru-RU" sz="6400" dirty="0" smtClean="0"/>
              <a:t>Аппарат Собрания депутатов создается для организационного, правового и материально-технического обеспечения деятельности Собрания депутатов, оказания помощи постоянным комиссиям, депутатам Собрания депутатов.</a:t>
            </a:r>
          </a:p>
          <a:p>
            <a:pPr>
              <a:buNone/>
            </a:pPr>
            <a:r>
              <a:rPr lang="ru-RU" sz="6400" dirty="0" smtClean="0"/>
              <a:t>В состав аппарата входят:</a:t>
            </a:r>
          </a:p>
          <a:p>
            <a:pPr>
              <a:buFont typeface="Wingdings" pitchFamily="2" charset="2"/>
              <a:buChar char="Ø"/>
            </a:pPr>
            <a:r>
              <a:rPr lang="ru-RU" sz="6400" dirty="0" smtClean="0"/>
              <a:t>Глава Озерского городского округа, осуществляющий полномочия Председателя Собрания депутатов Озёрского городского округа</a:t>
            </a:r>
          </a:p>
          <a:p>
            <a:pPr>
              <a:buFont typeface="Wingdings" pitchFamily="2" charset="2"/>
              <a:buChar char="Ø"/>
            </a:pPr>
            <a:r>
              <a:rPr lang="ru-RU" sz="6400" dirty="0" smtClean="0"/>
              <a:t>Заместитель председателя Собрания депутатов Озерского  городского округа городского округа городского округа</a:t>
            </a:r>
          </a:p>
          <a:p>
            <a:pPr>
              <a:buFont typeface="Wingdings" pitchFamily="2" charset="2"/>
              <a:buChar char="Ø"/>
            </a:pPr>
            <a:r>
              <a:rPr lang="ru-RU" sz="6400" dirty="0" smtClean="0"/>
              <a:t>Отделы</a:t>
            </a:r>
          </a:p>
          <a:p>
            <a:r>
              <a:rPr lang="ru-RU" sz="6400" dirty="0" smtClean="0"/>
              <a:t>Информационно-аналитический отдел</a:t>
            </a:r>
          </a:p>
          <a:p>
            <a:r>
              <a:rPr lang="ru-RU" sz="6400" dirty="0" smtClean="0"/>
              <a:t>Организационный отдел</a:t>
            </a:r>
          </a:p>
          <a:p>
            <a:r>
              <a:rPr lang="ru-RU" sz="6400" dirty="0" smtClean="0"/>
              <a:t>Отдел документационного обеспечения и контроля</a:t>
            </a:r>
          </a:p>
          <a:p>
            <a:r>
              <a:rPr lang="ru-RU" sz="6400" dirty="0" smtClean="0"/>
              <a:t>Отдел экономики, финансов и отчетности</a:t>
            </a:r>
          </a:p>
          <a:p>
            <a:r>
              <a:rPr lang="ru-RU" sz="6400" dirty="0" smtClean="0"/>
              <a:t>Правовой отдел </a:t>
            </a:r>
          </a:p>
          <a:p>
            <a:pPr>
              <a:buNone/>
            </a:pPr>
            <a:r>
              <a:rPr lang="ru-RU" sz="6400" dirty="0" smtClean="0"/>
              <a:t>Комиссии </a:t>
            </a:r>
          </a:p>
          <a:p>
            <a:r>
              <a:rPr lang="ru-RU" sz="6400" b="1" cap="all" dirty="0" smtClean="0"/>
              <a:t> </a:t>
            </a:r>
            <a:r>
              <a:rPr lang="ru-RU" sz="6400" dirty="0" smtClean="0"/>
              <a:t> </a:t>
            </a:r>
            <a:r>
              <a:rPr lang="ru-RU" sz="6400" b="1" cap="all" dirty="0" smtClean="0"/>
              <a:t> </a:t>
            </a:r>
            <a:r>
              <a:rPr lang="ru-RU" sz="6400" dirty="0" smtClean="0"/>
              <a:t>Комиссия по бюджету и экономической политике</a:t>
            </a:r>
          </a:p>
          <a:p>
            <a:r>
              <a:rPr lang="ru-RU" sz="6400" dirty="0" smtClean="0"/>
              <a:t>Комиссия по регламенту, местному самоуправлению и общественной безопасности</a:t>
            </a:r>
          </a:p>
          <a:p>
            <a:r>
              <a:rPr lang="ru-RU" sz="6400" dirty="0" smtClean="0"/>
              <a:t>Комиссия по городскому хозяйству и природопользованию</a:t>
            </a:r>
          </a:p>
          <a:p>
            <a:r>
              <a:rPr lang="ru-RU" sz="6400" dirty="0" smtClean="0"/>
              <a:t>Комиссия по социальной политике</a:t>
            </a:r>
          </a:p>
          <a:p>
            <a:pPr>
              <a:buNone/>
            </a:pPr>
            <a:endParaRPr lang="ru-RU" sz="5500" dirty="0" smtClean="0"/>
          </a:p>
          <a:p>
            <a:pPr>
              <a:buNone/>
            </a:pPr>
            <a:r>
              <a:rPr lang="ru-RU" dirty="0" smtClean="0"/>
              <a:t> </a:t>
            </a:r>
            <a:endParaRPr lang="ru-RU" b="1" dirty="0"/>
          </a:p>
        </p:txBody>
      </p:sp>
      <p:pic>
        <p:nvPicPr>
          <p:cNvPr id="5" name="Рисунок 4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06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c.pics.livejournal.com/jaronimoz/77241689/12042/12042_original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55" y="3786191"/>
            <a:ext cx="157163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4866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/>
              <a:t>Контрольно-счетная палата</a:t>
            </a:r>
            <a:br>
              <a:rPr lang="ru-RU" sz="2800" dirty="0" smtClean="0"/>
            </a:br>
            <a:r>
              <a:rPr lang="ru-RU" sz="2800" dirty="0" smtClean="0"/>
              <a:t> Озерского городского округа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smtClean="0"/>
              <a:t> Контрольно-счетным органом Озерского городского округа  является Контрольно-счетная палата Озерского городского округа.</a:t>
            </a:r>
          </a:p>
          <a:p>
            <a:r>
              <a:rPr lang="ru-RU" sz="2000" dirty="0" smtClean="0"/>
              <a:t>Контрольно-счетная палата Озерского городского округа : </a:t>
            </a:r>
          </a:p>
          <a:p>
            <a:r>
              <a:rPr lang="ru-RU" sz="2000" dirty="0" smtClean="0"/>
              <a:t>- является постоянно действующим органом внешнего муниципального финансового контроля и образуется Собранием депутатов Озерского городского округа.</a:t>
            </a:r>
          </a:p>
          <a:p>
            <a:r>
              <a:rPr lang="ru-RU" sz="2000" dirty="0" smtClean="0"/>
              <a:t> - подотчетна Собранию депутатов Озерского городского округа.   </a:t>
            </a:r>
          </a:p>
          <a:p>
            <a:r>
              <a:rPr lang="ru-RU" sz="2000" dirty="0" smtClean="0"/>
              <a:t> -входит в структуру органов местного самоуправления городского округа, обладает правами юридического лица.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06" y="285728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prv1.lori-images.net/edinstvo-0002185409-preview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7" y="4500570"/>
            <a:ext cx="200026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86304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Полномочия Контрольно-счетной палаты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600200"/>
            <a:ext cx="8186766" cy="452596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Контрольно-счетная палата Озерского городского округа  </a:t>
            </a:r>
          </a:p>
          <a:p>
            <a:pPr>
              <a:buNone/>
            </a:pPr>
            <a:r>
              <a:rPr lang="ru-RU" dirty="0" smtClean="0"/>
              <a:t>      осуществляет следующие полномочия:</a:t>
            </a:r>
          </a:p>
          <a:p>
            <a:pPr>
              <a:buNone/>
            </a:pPr>
            <a:r>
              <a:rPr lang="ru-RU" dirty="0" smtClean="0"/>
              <a:t>      контроль за исполнением местного бюджета;  экспертиза проектов местного бюджета;  внешняя проверка годового отчета об исполнении местного бюджета;  организация и осуществление контроля за законностью, результативностью (эффективностью и экономностью) использования средств местного бюджета, а также средств, получаемых местным бюджетом из иных источников, предусмотренных </a:t>
            </a:r>
            <a:r>
              <a:rPr lang="ru-RU" dirty="0" smtClean="0">
                <a:hlinkClick r:id="rId2"/>
              </a:rPr>
              <a:t>законодательством</a:t>
            </a:r>
            <a:r>
              <a:rPr lang="ru-RU" dirty="0" smtClean="0"/>
              <a:t> Российской Федерации;  контроль за соблюдением установленного порядка управления и распоряжения имуществом, находящимся в муниципальной собственности, в том числе охраняемыми результатами интеллектуальной деятельности и средствами индивидуализации, принадлежащими Озерскому городскому округу; иные полномочия в сфере внешнего муниципального финансового контроля, установленные федеральными законами, законами субъекта Российской Федерации, уставом и решениями Собрания депутатов.</a:t>
            </a:r>
          </a:p>
          <a:p>
            <a:endParaRPr lang="ru-RU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06" y="285728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3543296" cy="91759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Избирательная комиссия</a:t>
            </a:r>
            <a:br>
              <a:rPr lang="ru-RU" sz="2400" dirty="0" smtClean="0"/>
            </a:br>
            <a:r>
              <a:rPr lang="ru-RU" sz="2400" dirty="0" smtClean="0"/>
              <a:t> городского округа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Избирательная комиссия Озерского городского округа организует подготовку и проведение муниципальных выборов, местного референдума, голосования по отзыву депутата Собрания депутатов, главы городского округа, голосования по вопросам изменения границ городского округа, преобразования городского округа.</a:t>
            </a:r>
          </a:p>
          <a:p>
            <a:r>
              <a:rPr lang="ru-RU" dirty="0" smtClean="0"/>
              <a:t>Избирательная комиссия городского округа является муниципальным органом и не входит в структуру органов местного самоуправления городского округа.</a:t>
            </a:r>
          </a:p>
          <a:p>
            <a:r>
              <a:rPr lang="ru-RU" dirty="0" smtClean="0"/>
              <a:t> Срок полномочий избирательной комиссии городского округа составляет пять лет. Срок полномочий избирательной комиссии городского округа исчисляется со дня её первого заседания.</a:t>
            </a:r>
          </a:p>
          <a:p>
            <a:r>
              <a:rPr lang="ru-RU" dirty="0" smtClean="0"/>
              <a:t> Избирательная комиссия городского округа формируется Собранием депутатов в количестве 10 членов избирательной комиссии с правом решающего голоса в порядке, установленном федеральным законом и принимаемым в соответствии с ним законом Челябинской области, а также Уставом Озерского городского округа.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92" y="285728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vybor.ua/uploadfiles/article/584adb0ba3cec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5572140"/>
            <a:ext cx="26193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43758" cy="86834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Формы участия граждан в местном самоуправлении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8401080" cy="497207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400" i="1" u="sng" dirty="0" smtClean="0"/>
              <a:t>формы непосредственного осуществления населением местного самоуправления</a:t>
            </a:r>
            <a:r>
              <a:rPr lang="ru-RU" sz="2400" dirty="0" smtClean="0"/>
              <a:t>: </a:t>
            </a:r>
            <a:r>
              <a:rPr lang="ru-RU" sz="2400" u="sng" dirty="0" smtClean="0">
                <a:hlinkClick r:id="rId2"/>
              </a:rPr>
              <a:t>местный референдум</a:t>
            </a:r>
            <a:r>
              <a:rPr lang="ru-RU" sz="2400" dirty="0" smtClean="0"/>
              <a:t>, </a:t>
            </a:r>
            <a:r>
              <a:rPr lang="ru-RU" sz="2400" u="sng" dirty="0" smtClean="0">
                <a:hlinkClick r:id="rId3"/>
              </a:rPr>
              <a:t>муниципальные выборы</a:t>
            </a:r>
            <a:r>
              <a:rPr lang="ru-RU" sz="2400" dirty="0" smtClean="0"/>
              <a:t>, отзыв выборного лица местного самоуправления, сход, голосование по вопросам изменения границ, преобразования муниципального образования; </a:t>
            </a:r>
            <a:r>
              <a:rPr lang="ru-RU" sz="2400" i="1" u="sng" dirty="0" smtClean="0"/>
              <a:t>формы участия населения в местном самоуправлении</a:t>
            </a:r>
            <a:r>
              <a:rPr lang="ru-RU" sz="2400" dirty="0" smtClean="0"/>
              <a:t>: собрания, конференции, публичные слушания, территориальное общественное самоуправление, обращения граждан в органы местного самоуправления, опрос и др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0-tub-ru.yandex.net/i?id=e9e8df4fc4a2718cc4a8b4a86dde3e41&amp;n=33&amp;h=215&amp;w=273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54" y="5072074"/>
            <a:ext cx="16859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00486" cy="79690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Общественные инициативы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52864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/>
              <a:t>Совет ТОС</a:t>
            </a:r>
          </a:p>
          <a:p>
            <a:r>
              <a:rPr lang="ru-RU" sz="2400" dirty="0" smtClean="0"/>
              <a:t>Ассоциация председателей МКД</a:t>
            </a:r>
          </a:p>
          <a:p>
            <a:r>
              <a:rPr lang="ru-RU" sz="2400" dirty="0" smtClean="0"/>
              <a:t>Общественная палата</a:t>
            </a:r>
          </a:p>
          <a:p>
            <a:r>
              <a:rPr lang="ru-RU" sz="2400" dirty="0" smtClean="0"/>
              <a:t>Общественная молодежная палата</a:t>
            </a:r>
            <a:endParaRPr lang="ru-RU" sz="2400" dirty="0"/>
          </a:p>
        </p:txBody>
      </p:sp>
      <p:pic>
        <p:nvPicPr>
          <p:cNvPr id="4" name="Рисунок 3" descr="http://www.ozerskadm.ru/upload/29072014/vech2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285728"/>
            <a:ext cx="29241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ozersk.bezformata.ru/content/image87810957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9322" y="3143248"/>
            <a:ext cx="28860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ozerskadm.ru/upload/2016/08/P1160053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4929198"/>
            <a:ext cx="2786082" cy="168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ozersk74.com/uploads/posts/2014-01/1389854957_brohovich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3429000"/>
            <a:ext cx="305752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ozerskadm.ru/upload/04042014/IMG_2638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92" y="1928802"/>
            <a:ext cx="200026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ozerskadm.ru/upload/2016/08/SAM_0578S2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18" y="4786322"/>
            <a:ext cx="236696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681" name="Object 1"/>
          <p:cNvGraphicFramePr>
            <a:graphicFrameLocks noChangeAspect="1"/>
          </p:cNvGraphicFramePr>
          <p:nvPr/>
        </p:nvGraphicFramePr>
        <p:xfrm>
          <a:off x="3929058" y="4786322"/>
          <a:ext cx="2285984" cy="1819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6" name="Слайд" r:id="rId10" imgW="4570586" imgH="3427608" progId="PowerPoint.Slide.12">
                  <p:embed/>
                </p:oleObj>
              </mc:Choice>
              <mc:Fallback>
                <p:oleObj name="Слайд" r:id="rId10" imgW="4570586" imgH="3427608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4786322"/>
                        <a:ext cx="2285984" cy="18192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 descr="http://ozersk-debc.ru/templates/Default/images/ozerskadm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142852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fauxbar.org/file/2017/01/Fotolia_22252162_Subscription_Monthly_M.jpg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5" y="5000636"/>
            <a:ext cx="1357323" cy="154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.ura.ru/images/news/upload/articles/265/406/1036265406/94947_Ozersk_Chelyabinskaya_oblasty__stela_ozersk_3711.2481.457.4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1071547"/>
            <a:ext cx="8143931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acina-adm.ru/files/images/2015/04/c20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9" y="571480"/>
            <a:ext cx="835824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www.asmo-rb.ru/uploads/posts/2016-04/1461157545_asmo5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714356"/>
            <a:ext cx="8572559" cy="56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572141"/>
            <a:ext cx="2519370" cy="3571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04866" name="AutoShape 2"/>
          <p:cNvSpPr>
            <a:spLocks noChangeArrowheads="1"/>
          </p:cNvSpPr>
          <p:nvPr/>
        </p:nvSpPr>
        <p:spPr bwMode="ltGray">
          <a:xfrm rot="5400000" flipH="1">
            <a:off x="-1807368" y="2377281"/>
            <a:ext cx="364490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048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Местное самоуправление</a:t>
            </a:r>
          </a:p>
        </p:txBody>
      </p:sp>
      <p:sp>
        <p:nvSpPr>
          <p:cNvPr id="804868" name="Rectangle 4"/>
          <p:cNvSpPr>
            <a:spLocks noChangeArrowheads="1"/>
          </p:cNvSpPr>
          <p:nvPr/>
        </p:nvSpPr>
        <p:spPr bwMode="auto">
          <a:xfrm>
            <a:off x="3857620" y="1071546"/>
            <a:ext cx="5214974" cy="3139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b="1" dirty="0">
                <a:solidFill>
                  <a:schemeClr val="tx2"/>
                </a:solidFill>
              </a:rPr>
              <a:t>не относится к </a:t>
            </a:r>
            <a:r>
              <a:rPr lang="ru-RU" b="1" dirty="0" smtClean="0">
                <a:solidFill>
                  <a:schemeClr val="tx2"/>
                </a:solidFill>
              </a:rPr>
              <a:t>органам государственной </a:t>
            </a:r>
            <a:r>
              <a:rPr lang="ru-RU" b="1" dirty="0">
                <a:solidFill>
                  <a:schemeClr val="tx2"/>
                </a:solidFill>
              </a:rPr>
              <a:t>власти</a:t>
            </a:r>
          </a:p>
        </p:txBody>
      </p:sp>
      <p:sp>
        <p:nvSpPr>
          <p:cNvPr id="804869" name="AutoShape 5"/>
          <p:cNvSpPr>
            <a:spLocks noChangeArrowheads="1"/>
          </p:cNvSpPr>
          <p:nvPr/>
        </p:nvSpPr>
        <p:spPr bwMode="ltGray">
          <a:xfrm rot="5400000">
            <a:off x="-2181225" y="1958975"/>
            <a:ext cx="4360862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04870" name="AutoShape 6"/>
          <p:cNvSpPr>
            <a:spLocks noChangeArrowheads="1"/>
          </p:cNvSpPr>
          <p:nvPr/>
        </p:nvSpPr>
        <p:spPr bwMode="gray">
          <a:xfrm>
            <a:off x="1978025" y="5537200"/>
            <a:ext cx="4394200" cy="55562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/>
          </a:p>
        </p:txBody>
      </p:sp>
      <p:sp>
        <p:nvSpPr>
          <p:cNvPr id="804871" name="AutoShape 7"/>
          <p:cNvSpPr>
            <a:spLocks noChangeArrowheads="1"/>
          </p:cNvSpPr>
          <p:nvPr/>
        </p:nvSpPr>
        <p:spPr bwMode="gray">
          <a:xfrm>
            <a:off x="2395538" y="4787900"/>
            <a:ext cx="4481512" cy="5857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/>
          </a:p>
        </p:txBody>
      </p:sp>
      <p:sp>
        <p:nvSpPr>
          <p:cNvPr id="804872" name="AutoShape 8"/>
          <p:cNvSpPr>
            <a:spLocks noChangeArrowheads="1"/>
          </p:cNvSpPr>
          <p:nvPr/>
        </p:nvSpPr>
        <p:spPr bwMode="gray">
          <a:xfrm>
            <a:off x="2482850" y="3997325"/>
            <a:ext cx="4419600" cy="4587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/>
          </a:p>
        </p:txBody>
      </p:sp>
      <p:sp>
        <p:nvSpPr>
          <p:cNvPr id="804873" name="AutoShape 9"/>
          <p:cNvSpPr>
            <a:spLocks noChangeArrowheads="1"/>
          </p:cNvSpPr>
          <p:nvPr/>
        </p:nvSpPr>
        <p:spPr bwMode="gray">
          <a:xfrm>
            <a:off x="2308225" y="3273425"/>
            <a:ext cx="4419600" cy="4587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/>
          </a:p>
        </p:txBody>
      </p:sp>
      <p:sp>
        <p:nvSpPr>
          <p:cNvPr id="804874" name="AutoShape 10"/>
          <p:cNvSpPr>
            <a:spLocks noChangeArrowheads="1"/>
          </p:cNvSpPr>
          <p:nvPr/>
        </p:nvSpPr>
        <p:spPr bwMode="gray">
          <a:xfrm>
            <a:off x="1787525" y="2503488"/>
            <a:ext cx="4440238" cy="56515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470025" y="2579688"/>
            <a:ext cx="381000" cy="344487"/>
            <a:chOff x="2078" y="1680"/>
            <a:chExt cx="1615" cy="1615"/>
          </a:xfrm>
        </p:grpSpPr>
        <p:sp>
          <p:nvSpPr>
            <p:cNvPr id="804876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4877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4878" name="Oval 1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4879" name="Oval 1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4880" name="Oval 1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4881" name="Oval 1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003425" y="3367088"/>
            <a:ext cx="381000" cy="344487"/>
            <a:chOff x="2078" y="1680"/>
            <a:chExt cx="1615" cy="1615"/>
          </a:xfrm>
        </p:grpSpPr>
        <p:sp>
          <p:nvSpPr>
            <p:cNvPr id="804883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4884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4885" name="Oval 2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4886" name="Oval 2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4887" name="Oval 2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4888" name="Oval 2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178050" y="4060825"/>
            <a:ext cx="381000" cy="344488"/>
            <a:chOff x="2078" y="1680"/>
            <a:chExt cx="1615" cy="1615"/>
          </a:xfrm>
        </p:grpSpPr>
        <p:sp>
          <p:nvSpPr>
            <p:cNvPr id="804890" name="Oval 2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4891" name="Oval 2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4892" name="Oval 2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4893" name="Oval 2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4894" name="Oval 3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4895" name="Oval 3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2058988" y="4876800"/>
            <a:ext cx="381000" cy="344488"/>
            <a:chOff x="2078" y="1680"/>
            <a:chExt cx="1615" cy="1615"/>
          </a:xfrm>
        </p:grpSpPr>
        <p:sp>
          <p:nvSpPr>
            <p:cNvPr id="804897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4898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4899" name="Oval 3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4900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4901" name="Oval 3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4902" name="Oval 3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1643042" y="5643578"/>
            <a:ext cx="355600" cy="344487"/>
            <a:chOff x="2078" y="1680"/>
            <a:chExt cx="1615" cy="1615"/>
          </a:xfrm>
        </p:grpSpPr>
        <p:sp>
          <p:nvSpPr>
            <p:cNvPr id="804904" name="Oval 4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4905" name="Oval 4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4906" name="Oval 4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4907" name="Oval 4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4908" name="Oval 4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4909" name="Oval 4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804910" name="Rectangle 46"/>
          <p:cNvSpPr>
            <a:spLocks noChangeArrowheads="1"/>
          </p:cNvSpPr>
          <p:nvPr/>
        </p:nvSpPr>
        <p:spPr bwMode="auto">
          <a:xfrm>
            <a:off x="1908175" y="2470150"/>
            <a:ext cx="4176713" cy="581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dirty="0"/>
              <a:t>задает основные принципы своего </a:t>
            </a:r>
          </a:p>
          <a:p>
            <a:pPr algn="ctr"/>
            <a:r>
              <a:rPr lang="ru-RU" sz="1600" dirty="0"/>
              <a:t>функционирования</a:t>
            </a:r>
          </a:p>
        </p:txBody>
      </p:sp>
      <p:sp>
        <p:nvSpPr>
          <p:cNvPr id="804911" name="Rectangle 47"/>
          <p:cNvSpPr>
            <a:spLocks noChangeArrowheads="1"/>
          </p:cNvSpPr>
          <p:nvPr/>
        </p:nvSpPr>
        <p:spPr bwMode="auto">
          <a:xfrm>
            <a:off x="2428860" y="3330575"/>
            <a:ext cx="4071966" cy="2873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1600" dirty="0"/>
              <a:t>формирует структуру своего управления</a:t>
            </a:r>
          </a:p>
        </p:txBody>
      </p:sp>
      <p:sp>
        <p:nvSpPr>
          <p:cNvPr id="804912" name="Rectangle 48"/>
          <p:cNvSpPr>
            <a:spLocks noChangeArrowheads="1"/>
          </p:cNvSpPr>
          <p:nvPr/>
        </p:nvSpPr>
        <p:spPr bwMode="auto">
          <a:xfrm>
            <a:off x="717550" y="1628775"/>
            <a:ext cx="7780338" cy="5857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dirty="0"/>
              <a:t>Под самоуправлением принято понимать такой режим существования 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dirty="0"/>
              <a:t>социальной общности, при котором она самостоятельно:</a:t>
            </a:r>
          </a:p>
        </p:txBody>
      </p:sp>
      <p:sp>
        <p:nvSpPr>
          <p:cNvPr id="804913" name="Rectangle 49"/>
          <p:cNvSpPr>
            <a:spLocks noChangeArrowheads="1"/>
          </p:cNvSpPr>
          <p:nvPr/>
        </p:nvSpPr>
        <p:spPr bwMode="auto">
          <a:xfrm>
            <a:off x="2600325" y="4060825"/>
            <a:ext cx="3592513" cy="336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избирает свои руководящие органы</a:t>
            </a:r>
          </a:p>
        </p:txBody>
      </p:sp>
      <p:sp>
        <p:nvSpPr>
          <p:cNvPr id="804914" name="Rectangle 50"/>
          <p:cNvSpPr>
            <a:spLocks noChangeArrowheads="1"/>
          </p:cNvSpPr>
          <p:nvPr/>
        </p:nvSpPr>
        <p:spPr bwMode="auto">
          <a:xfrm>
            <a:off x="2722563" y="4791075"/>
            <a:ext cx="3795712" cy="581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решает проблемы, непосредственно </a:t>
            </a:r>
          </a:p>
          <a:p>
            <a:pPr algn="ctr"/>
            <a:r>
              <a:rPr lang="ru-RU" sz="1600" dirty="0"/>
              <a:t>относящиеся к ее жизнедеятельности</a:t>
            </a:r>
          </a:p>
        </p:txBody>
      </p:sp>
      <p:sp>
        <p:nvSpPr>
          <p:cNvPr id="804915" name="Rectangle 51"/>
          <p:cNvSpPr>
            <a:spLocks noChangeArrowheads="1"/>
          </p:cNvSpPr>
          <p:nvPr/>
        </p:nvSpPr>
        <p:spPr bwMode="auto">
          <a:xfrm>
            <a:off x="2322513" y="5505450"/>
            <a:ext cx="3492500" cy="581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определяет главные направления </a:t>
            </a:r>
          </a:p>
          <a:p>
            <a:pPr algn="ctr"/>
            <a:r>
              <a:rPr lang="ru-RU" sz="1600" dirty="0"/>
              <a:t>своего развития</a:t>
            </a:r>
          </a:p>
        </p:txBody>
      </p:sp>
      <p:pic>
        <p:nvPicPr>
          <p:cNvPr id="54" name="Рисунок 5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0.s3.envato.com/files/122833552/cheie%20chek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68" y="4857760"/>
            <a:ext cx="15430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96000" y="5072074"/>
            <a:ext cx="2190776" cy="457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98722" name="Picture 2" descr="A_solzhenitsin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3570" y="1071546"/>
            <a:ext cx="3284530" cy="2786082"/>
          </a:xfrm>
          <a:noFill/>
          <a:ln/>
        </p:spPr>
      </p:pic>
      <p:sp>
        <p:nvSpPr>
          <p:cNvPr id="798723" name="Text Box 3"/>
          <p:cNvSpPr txBox="1">
            <a:spLocks noChangeArrowheads="1"/>
          </p:cNvSpPr>
          <p:nvPr/>
        </p:nvSpPr>
        <p:spPr bwMode="auto">
          <a:xfrm>
            <a:off x="142844" y="4000504"/>
            <a:ext cx="8786874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sz="2400" b="1" dirty="0">
                <a:solidFill>
                  <a:srgbClr val="000066"/>
                </a:solidFill>
                <a:cs typeface="Arial" charset="0"/>
              </a:rPr>
              <a:t>«</a:t>
            </a:r>
            <a:r>
              <a:rPr lang="ru-RU" sz="2000" b="1" dirty="0">
                <a:solidFill>
                  <a:srgbClr val="000066"/>
                </a:solidFill>
                <a:cs typeface="Arial" charset="0"/>
              </a:rPr>
              <a:t>Демократия может только расти, как все </a:t>
            </a:r>
            <a:r>
              <a:rPr lang="ru-RU" sz="2000" b="1" dirty="0">
                <a:cs typeface="Arial" charset="0"/>
              </a:rPr>
              <a:t>растущее</a:t>
            </a:r>
            <a:r>
              <a:rPr lang="ru-RU" sz="2000" b="1" dirty="0">
                <a:solidFill>
                  <a:srgbClr val="000066"/>
                </a:solidFill>
                <a:cs typeface="Arial" charset="0"/>
              </a:rPr>
              <a:t>, как все растения, - снизу вверх. Должна быть прежде демократия малых пространств. Должно быть прежде самоуправление местное. Как начало демократии. И только потом оно уже начинает развиваться»</a:t>
            </a:r>
          </a:p>
        </p:txBody>
      </p:sp>
      <p:sp>
        <p:nvSpPr>
          <p:cNvPr id="798724" name="Text Box 4"/>
          <p:cNvSpPr txBox="1">
            <a:spLocks noChangeArrowheads="1"/>
          </p:cNvSpPr>
          <p:nvPr/>
        </p:nvSpPr>
        <p:spPr bwMode="auto">
          <a:xfrm>
            <a:off x="107951" y="1000108"/>
            <a:ext cx="5464182" cy="2893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ct val="50000"/>
              </a:spcBef>
            </a:pPr>
            <a:r>
              <a:rPr lang="ru-RU" sz="2000" b="1" dirty="0">
                <a:solidFill>
                  <a:srgbClr val="000066"/>
                </a:solidFill>
                <a:cs typeface="Arial" charset="0"/>
              </a:rPr>
              <a:t>«Залог успеха демократии в западных странах - организация работы местного самоуправления. Мы восхищаемся демократией в западных странах потому, что у них местное самоуправление великолепно работает. Не было бы у них демократии без местного самоуправления». </a:t>
            </a:r>
          </a:p>
        </p:txBody>
      </p:sp>
      <p:sp>
        <p:nvSpPr>
          <p:cNvPr id="798725" name="Text Box 5"/>
          <p:cNvSpPr txBox="1">
            <a:spLocks noChangeArrowheads="1"/>
          </p:cNvSpPr>
          <p:nvPr/>
        </p:nvSpPr>
        <p:spPr bwMode="auto">
          <a:xfrm>
            <a:off x="285720" y="285728"/>
            <a:ext cx="875033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А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. И. Солженицын о местном самоуправлении</a:t>
            </a:r>
          </a:p>
        </p:txBody>
      </p:sp>
      <p:pic>
        <p:nvPicPr>
          <p:cNvPr id="8" name="Рисунок 7" descr="http://ozersk-debc.ru/templates/Default/images/ozerskad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static6.depositphotos.com/1000423/629/i/950/depositphotos_6293982-stock-photo-3d-man-with-a-red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5429264"/>
            <a:ext cx="1362072" cy="129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29312" cy="72547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Модели местного самоуправления</a:t>
            </a:r>
            <a:endParaRPr lang="ru-RU" sz="2800" dirty="0"/>
          </a:p>
        </p:txBody>
      </p:sp>
      <p:pic>
        <p:nvPicPr>
          <p:cNvPr id="4" name="Содержимое 3" descr="http://news.iltumen.ru/wp-content/uploads/2016/01/13_20160119041543_26410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2714620"/>
            <a:ext cx="350046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1285861"/>
          <a:ext cx="4714908" cy="3285362"/>
        </p:xfrm>
        <a:graphic>
          <a:graphicData uri="http://schemas.openxmlformats.org/drawingml/2006/table">
            <a:tbl>
              <a:tblPr/>
              <a:tblGrid>
                <a:gridCol w="2357209"/>
                <a:gridCol w="2357699"/>
              </a:tblGrid>
              <a:tr h="1926462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u="sng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Английская модель (англо-американская, англосаксонская)  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Австралия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Великобритания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Канада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США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u="sng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Французская модель (континентальная)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 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Франция 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Германия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Австрия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Италия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216809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u="sng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Иберийская модель</a:t>
                      </a:r>
                      <a:endParaRPr lang="ru-RU" sz="110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Бразилия</a:t>
                      </a:r>
                      <a:endParaRPr lang="ru-RU" sz="110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Мексика,</a:t>
                      </a:r>
                      <a:endParaRPr lang="ru-RU" sz="110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Португалия</a:t>
                      </a:r>
                      <a:endParaRPr lang="ru-RU" sz="110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Испания</a:t>
                      </a: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u="sng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Советская модель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 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Китай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 Куба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Helvetica"/>
                        </a:rPr>
                        <a:t> КНДР 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 descr="http://static6.depositphotos.com/1111530/653/v/450/depositphotos_6537333-United-States-of-America-Flag-Button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714884"/>
            <a:ext cx="157160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age.shutterstock.com/z/stock-photo-eiffel-tower-famous-symbols-of-paris-traveling-to-france-130949993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1071546"/>
            <a:ext cx="17145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mage.shutterstock.com/display_pic_with_logo/1982294/259590617/stock-vector-travel-germany-famous-landmarks-skyline-vector-illustration-259590617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571480"/>
            <a:ext cx="234315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fscomps.fotosearch.com/compc/CSP/CSP324/k37396273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330" y="2000240"/>
            <a:ext cx="17335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www.colourbox.com/preview/8892105-love-north-korea-symbol-heart-flag-icon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4714885"/>
            <a:ext cx="142876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st.depositphotos.com/1457895/1390/v/950/depositphotos_13904548-stock-illustration-i-love-england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5429264"/>
            <a:ext cx="177165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www.colourbox.com/preview/8892152-love-portugal-symbol-heart-flag-icon.jp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4572008"/>
            <a:ext cx="2028825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st2.depositphotos.com/1868963/6064/v/950/depositphotos_60641547-Mexican-symbols-in-heart-shape-concept.jpg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5429264"/>
            <a:ext cx="1500198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views.123rf.com/images/annykos/annykos1412/annykos141200030/34606334-Colorful-sketch-collection-of-Canadian-symbols-in-heart-shape--Stock-Photo.jpg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2714620"/>
            <a:ext cx="19812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rlv.zcache.com/australia_kangaroo_flag_stickers-rc58bbc31f9a14297973a2ace51fb80fe_v9waf_8byvr_512.jpg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92" y="5114925"/>
            <a:ext cx="187642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st2.depositphotos.com/1457895/6020/v/950/depositphotos_60206115-stock-illustration-symbols-of-russia-in-the.jpg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2" y="5429264"/>
            <a:ext cx="157163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ozersk-debc.ru/templates/Default/images/ozerskadm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21429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8581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/>
              <a:t>Правовая основа местного самоуправления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401080" cy="476886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Европейская хартия местного самоуправления</a:t>
            </a:r>
          </a:p>
          <a:p>
            <a:r>
              <a:rPr lang="ru-RU" sz="2000" dirty="0" smtClean="0"/>
              <a:t>Конституция РФ</a:t>
            </a:r>
          </a:p>
          <a:p>
            <a:r>
              <a:rPr lang="ru-RU" sz="2000" dirty="0" smtClean="0"/>
              <a:t>Общепризнанные принципы и нормы международного права, международные договоры России</a:t>
            </a:r>
          </a:p>
          <a:p>
            <a:r>
              <a:rPr lang="ru-RU" sz="2000" dirty="0" smtClean="0"/>
              <a:t>Федеральные конституционные законы</a:t>
            </a:r>
          </a:p>
          <a:p>
            <a:r>
              <a:rPr lang="ru-RU" sz="2000" dirty="0" smtClean="0"/>
              <a:t>Федеральный закон от 06 октября 2003 года №131-ФЗ «Об общих принципах организации местного самоуправления в Российской Федерации»</a:t>
            </a:r>
          </a:p>
          <a:p>
            <a:r>
              <a:rPr lang="ru-RU" sz="2000" dirty="0" smtClean="0"/>
              <a:t>Иные нормативные правовые акты РФ (Указы и распоряжения Президента РФ, постановления и распоряжения Правительства  РФ)</a:t>
            </a:r>
          </a:p>
          <a:p>
            <a:r>
              <a:rPr lang="ru-RU" sz="2000" dirty="0" smtClean="0"/>
              <a:t>Конституции (Уставы), законы и иные правовые акты субъектов РФ</a:t>
            </a:r>
          </a:p>
          <a:p>
            <a:r>
              <a:rPr lang="ru-RU" sz="2000" dirty="0" smtClean="0"/>
              <a:t>Уставы муниципальных образований</a:t>
            </a:r>
          </a:p>
          <a:p>
            <a:r>
              <a:rPr lang="ru-RU" sz="2000" dirty="0" smtClean="0"/>
              <a:t>Решения, принятые на референдумах и сходах граждан</a:t>
            </a:r>
          </a:p>
          <a:p>
            <a:r>
              <a:rPr lang="ru-RU" sz="2000" dirty="0" smtClean="0"/>
              <a:t>Иные муниципальные правовые акты</a:t>
            </a:r>
          </a:p>
          <a:p>
            <a:endParaRPr lang="ru-RU" sz="2000" dirty="0" smtClean="0"/>
          </a:p>
          <a:p>
            <a:endParaRPr lang="ru-RU" sz="2400" dirty="0" smtClean="0"/>
          </a:p>
          <a:p>
            <a:endParaRPr lang="ru-RU" sz="2400" dirty="0"/>
          </a:p>
        </p:txBody>
      </p:sp>
      <p:pic>
        <p:nvPicPr>
          <p:cNvPr id="4" name="Рисунок 3" descr="http://ozersk-debc.ru/templates/Default/images/ozerskad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tatic4.depositphotos.com/1001877/505/i/950/depositphotos_5058721-Man-with-scale-Symbol-of-justice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4857760"/>
            <a:ext cx="142872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404813"/>
            <a:ext cx="6429420" cy="10795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Государственная политика Российской Федерации в области местного самоуправления</a:t>
            </a:r>
          </a:p>
        </p:txBody>
      </p:sp>
      <p:sp>
        <p:nvSpPr>
          <p:cNvPr id="816131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323850" y="1600200"/>
            <a:ext cx="8534430" cy="511494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/>
              <a:t>В соответствии с «Основными положениями государственной политики в области развития местного самоуправления в Российской Федерации», утвержденными Указом Президента от 15.10.1999, № 1370, современная государственная политика в области местного самоуправления основывается </a:t>
            </a:r>
          </a:p>
          <a:p>
            <a:pPr marL="0" indent="0">
              <a:lnSpc>
                <a:spcPct val="80000"/>
              </a:lnSpc>
            </a:pPr>
            <a:r>
              <a:rPr lang="ru-RU" sz="2000" dirty="0">
                <a:solidFill>
                  <a:schemeClr val="accent2"/>
                </a:solidFill>
              </a:rPr>
              <a:t> на Конституции Российской Федерации,</a:t>
            </a:r>
            <a:r>
              <a:rPr lang="ru-RU" sz="2000" dirty="0"/>
              <a:t> </a:t>
            </a:r>
          </a:p>
          <a:p>
            <a:pPr marL="0" indent="0">
              <a:lnSpc>
                <a:spcPct val="80000"/>
              </a:lnSpc>
            </a:pPr>
            <a:r>
              <a:rPr lang="ru-RU" sz="2000" dirty="0">
                <a:solidFill>
                  <a:schemeClr val="accent2"/>
                </a:solidFill>
              </a:rPr>
              <a:t> Европейской хартии местного самоуправления,</a:t>
            </a:r>
            <a:r>
              <a:rPr lang="ru-RU" sz="2000" dirty="0"/>
              <a:t> </a:t>
            </a:r>
          </a:p>
          <a:p>
            <a:pPr marL="0" indent="0">
              <a:lnSpc>
                <a:spcPct val="80000"/>
              </a:lnSpc>
            </a:pPr>
            <a:r>
              <a:rPr lang="ru-RU" sz="2000" dirty="0">
                <a:solidFill>
                  <a:schemeClr val="accent2"/>
                </a:solidFill>
              </a:rPr>
              <a:t> общепризнанных принципах и нормах международного права,</a:t>
            </a:r>
            <a:r>
              <a:rPr lang="ru-RU" sz="2000" dirty="0"/>
              <a:t> </a:t>
            </a:r>
          </a:p>
          <a:p>
            <a:pPr marL="0" indent="0">
              <a:lnSpc>
                <a:spcPct val="80000"/>
              </a:lnSpc>
            </a:pPr>
            <a:r>
              <a:rPr lang="ru-RU" sz="2000" dirty="0">
                <a:solidFill>
                  <a:schemeClr val="accent2"/>
                </a:solidFill>
              </a:rPr>
              <a:t> международных договорах Российской Федерации</a:t>
            </a:r>
            <a:r>
              <a:rPr lang="ru-RU" sz="2000" dirty="0"/>
              <a:t> и находит свое выражение </a:t>
            </a:r>
          </a:p>
          <a:p>
            <a:pPr marL="0" indent="0">
              <a:lnSpc>
                <a:spcPct val="80000"/>
              </a:lnSpc>
            </a:pPr>
            <a:r>
              <a:rPr lang="ru-RU" sz="2000" dirty="0">
                <a:solidFill>
                  <a:schemeClr val="accent2"/>
                </a:solidFill>
              </a:rPr>
              <a:t> в федеральных законах,</a:t>
            </a:r>
          </a:p>
          <a:p>
            <a:pPr marL="0" indent="0">
              <a:lnSpc>
                <a:spcPct val="80000"/>
              </a:lnSpc>
            </a:pPr>
            <a:r>
              <a:rPr lang="ru-RU" sz="2000" dirty="0">
                <a:solidFill>
                  <a:schemeClr val="accent2"/>
                </a:solidFill>
              </a:rPr>
              <a:t> законах субъектов Российской Федерации</a:t>
            </a:r>
            <a:r>
              <a:rPr lang="ru-RU" sz="2000" dirty="0"/>
              <a:t> </a:t>
            </a:r>
          </a:p>
          <a:p>
            <a:pPr marL="0" indent="0">
              <a:lnSpc>
                <a:spcPct val="80000"/>
              </a:lnSpc>
            </a:pPr>
            <a:r>
              <a:rPr lang="ru-RU" sz="2000" dirty="0"/>
              <a:t> и иных нормативных правовых актах в области местного самоуправления.</a:t>
            </a:r>
          </a:p>
        </p:txBody>
      </p:sp>
      <p:pic>
        <p:nvPicPr>
          <p:cNvPr id="81613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285729"/>
            <a:ext cx="2039937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https://www.colourbox.com/preview/5798212-3d-business-man-showing-ok-hand-sign-isolated-on-white-background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5286388"/>
            <a:ext cx="1600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3614</Words>
  <Application>Microsoft Office PowerPoint</Application>
  <PresentationFormat>Экран (4:3)</PresentationFormat>
  <Paragraphs>351</Paragraphs>
  <Slides>49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Arial</vt:lpstr>
      <vt:lpstr>Calibri</vt:lpstr>
      <vt:lpstr>Gill Sans MT</vt:lpstr>
      <vt:lpstr>Helvetica</vt:lpstr>
      <vt:lpstr>Times New Roman</vt:lpstr>
      <vt:lpstr>Wingdings</vt:lpstr>
      <vt:lpstr>Тема Office</vt:lpstr>
      <vt:lpstr>Слайд</vt:lpstr>
      <vt:lpstr>Организация местного  самоуправления</vt:lpstr>
      <vt:lpstr>Из истории вопроса</vt:lpstr>
      <vt:lpstr>Из истории вопроса</vt:lpstr>
      <vt:lpstr>Этапы развития федерального законодательства о местном самоуправлении</vt:lpstr>
      <vt:lpstr>Местное самоуправление</vt:lpstr>
      <vt:lpstr>Презентация PowerPoint</vt:lpstr>
      <vt:lpstr>Модели местного самоуправления</vt:lpstr>
      <vt:lpstr>Правовая основа местного самоуправления</vt:lpstr>
      <vt:lpstr>Государственная политика Российской Федерации в области местного самоуправления</vt:lpstr>
      <vt:lpstr> Европейская хартия местного самоуправления </vt:lpstr>
      <vt:lpstr> Европейская хартия местного самоуправления.  Понятие местного самоуправления </vt:lpstr>
      <vt:lpstr> Европейская хартия местного самоуправления, ст. 6: </vt:lpstr>
      <vt:lpstr>Местное самоуправление в Конституции Российской Федерации, гл. 8:</vt:lpstr>
      <vt:lpstr>Местное самоуправление в Конституции Российской Федерации, гл. 8:</vt:lpstr>
      <vt:lpstr>ФЗ № 131 от 6.10.2003  «ОБ ОБЩИХ ПРИНЦИПАХ ОРГАНИЗАЦИИ МЕСТНОГО САМОУПРАВЛЕНИЯ В РОССИЙСКОЙ ФЕДЕРАЦИИ»</vt:lpstr>
      <vt:lpstr>Местное самоуправление</vt:lpstr>
      <vt:lpstr>Осуществление  местного самоуправления</vt:lpstr>
      <vt:lpstr>Вопросы местного значения</vt:lpstr>
      <vt:lpstr>Вопросы местного значения</vt:lpstr>
      <vt:lpstr>Вопросы местного значения</vt:lpstr>
      <vt:lpstr>Вопросы местного значения</vt:lpstr>
      <vt:lpstr>Полномочия органов местного самоуправления по решению вопросов местного значения</vt:lpstr>
      <vt:lpstr>Функции местного самоуправления</vt:lpstr>
      <vt:lpstr>Функции местного самоуправления</vt:lpstr>
      <vt:lpstr>Функции местного самоуправления</vt:lpstr>
      <vt:lpstr>Структура органов местного самоуправления в Российской Федерации</vt:lpstr>
      <vt:lpstr>Основные механизмы реализации государственной политики в области местного самоуправления в РФ:</vt:lpstr>
      <vt:lpstr>Модели местного  самоуправления:  </vt:lpstr>
      <vt:lpstr>Особенности российской системы  местного самоуправления:</vt:lpstr>
      <vt:lpstr>Презентация PowerPoint</vt:lpstr>
      <vt:lpstr>Некоторые города России переходят  к системе "Совет-менеджер"</vt:lpstr>
      <vt:lpstr> Озерский городской округ: полное наименование и статус муниципального образования </vt:lpstr>
      <vt:lpstr>Презентация PowerPoint</vt:lpstr>
      <vt:lpstr> Символика. Герб Озерского городского округа   </vt:lpstr>
      <vt:lpstr>Символика. Флаг Озерского  городского округа.</vt:lpstr>
      <vt:lpstr>Местное самоуправление в Озерском городском округе</vt:lpstr>
      <vt:lpstr>Структура органов местного самоуправления городского округа</vt:lpstr>
      <vt:lpstr>Глава городского округа:</vt:lpstr>
      <vt:lpstr>Администрация городского округа</vt:lpstr>
      <vt:lpstr>Собрание депутатов</vt:lpstr>
      <vt:lpstr>Полномочия Совета депутатов</vt:lpstr>
      <vt:lpstr>Аппарат Собрания. Постоянные комиссии  Собрания депутатов</vt:lpstr>
      <vt:lpstr>Контрольно-счетная палата  Озерского городского округа</vt:lpstr>
      <vt:lpstr>Полномочия Контрольно-счетной палаты</vt:lpstr>
      <vt:lpstr>Избирательная комиссия  городского округа </vt:lpstr>
      <vt:lpstr>Формы участия граждан в местном самоуправлении</vt:lpstr>
      <vt:lpstr>Общественные инициативы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местного  самоуправления</dc:title>
  <dc:creator>admin</dc:creator>
  <cp:lastModifiedBy>ika-ilya</cp:lastModifiedBy>
  <cp:revision>87</cp:revision>
  <dcterms:created xsi:type="dcterms:W3CDTF">2017-04-05T03:20:52Z</dcterms:created>
  <dcterms:modified xsi:type="dcterms:W3CDTF">2017-09-22T15:51:32Z</dcterms:modified>
</cp:coreProperties>
</file>