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29"/>
  </p:notesMasterIdLst>
  <p:sldIdLst>
    <p:sldId id="294" r:id="rId2"/>
    <p:sldId id="265" r:id="rId3"/>
    <p:sldId id="273" r:id="rId4"/>
    <p:sldId id="286" r:id="rId5"/>
    <p:sldId id="267" r:id="rId6"/>
    <p:sldId id="285" r:id="rId7"/>
    <p:sldId id="283" r:id="rId8"/>
    <p:sldId id="302" r:id="rId9"/>
    <p:sldId id="304" r:id="rId10"/>
    <p:sldId id="289" r:id="rId11"/>
    <p:sldId id="290" r:id="rId12"/>
    <p:sldId id="291" r:id="rId13"/>
    <p:sldId id="305" r:id="rId14"/>
    <p:sldId id="280" r:id="rId15"/>
    <p:sldId id="281" r:id="rId16"/>
    <p:sldId id="287" r:id="rId17"/>
    <p:sldId id="284" r:id="rId18"/>
    <p:sldId id="300" r:id="rId19"/>
    <p:sldId id="274" r:id="rId20"/>
    <p:sldId id="299" r:id="rId21"/>
    <p:sldId id="292" r:id="rId22"/>
    <p:sldId id="293" r:id="rId23"/>
    <p:sldId id="306" r:id="rId24"/>
    <p:sldId id="307" r:id="rId25"/>
    <p:sldId id="308" r:id="rId26"/>
    <p:sldId id="309" r:id="rId27"/>
    <p:sldId id="310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4D1"/>
    <a:srgbClr val="FFFFCC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14322B-90DF-4A0B-8F1D-087B015BA414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0363C9-683E-4FBB-8C57-E06A9A4BAC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05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85A1DC1-8CCA-42B5-8A59-40AA7536891A}" type="slidenum">
              <a:rPr lang="ru-RU"/>
              <a:pPr/>
              <a:t>1</a:t>
            </a:fld>
            <a:endParaRPr lang="ru-RU"/>
          </a:p>
        </p:txBody>
      </p:sp>
      <p:sp>
        <p:nvSpPr>
          <p:cNvPr id="819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2099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smtClean="0">
              <a:latin typeface="Arial" pitchFamily="34" charset="0"/>
            </a:endParaRPr>
          </a:p>
        </p:txBody>
      </p:sp>
      <p:sp>
        <p:nvSpPr>
          <p:cNvPr id="132100" name="Номер слайда 3"/>
          <p:cNvSpPr txBox="1">
            <a:spLocks noGrp="1"/>
          </p:cNvSpPr>
          <p:nvPr/>
        </p:nvSpPr>
        <p:spPr bwMode="auto">
          <a:xfrm>
            <a:off x="3883991" y="8686579"/>
            <a:ext cx="2972392" cy="45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41" tIns="45770" rIns="91541" bIns="45770" anchor="b"/>
          <a:lstStyle/>
          <a:p>
            <a:pPr algn="r" defTabSz="915988"/>
            <a:fld id="{BC0454F8-48F7-4AA9-B43A-F43A93F34938}" type="slidenum">
              <a:rPr lang="ru-RU" sz="1200"/>
              <a:pPr algn="r" defTabSz="915988"/>
              <a:t>13</a:t>
            </a:fld>
            <a:endParaRPr lang="ru-RU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C8AF0B6-BC87-4558-83EF-9C9191B653CF}" type="slidenum">
              <a:rPr lang="ru-RU"/>
              <a:pPr/>
              <a:t>16</a:t>
            </a:fld>
            <a:endParaRPr lang="ru-RU"/>
          </a:p>
        </p:txBody>
      </p:sp>
      <p:sp>
        <p:nvSpPr>
          <p:cNvPr id="1054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9909800-B5F2-4965-B29B-43AEC7DE3A71}" type="slidenum">
              <a:rPr lang="ru-RU"/>
              <a:pPr/>
              <a:t>17</a:t>
            </a:fld>
            <a:endParaRPr lang="ru-RU"/>
          </a:p>
        </p:txBody>
      </p:sp>
      <p:sp>
        <p:nvSpPr>
          <p:cNvPr id="972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9213" y="877888"/>
            <a:ext cx="4219575" cy="31654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60450" y="4349750"/>
            <a:ext cx="4741863" cy="343693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ts val="788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sz="2100">
              <a:ea typeface="Microsoft YaHei" pitchFamily="34" charset="-122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C3C1F10-608D-418B-AC88-68FC01CE277D}" type="slidenum">
              <a:rPr lang="ru-RU"/>
              <a:pPr/>
              <a:t>21</a:t>
            </a:fld>
            <a:endParaRPr lang="ru-RU"/>
          </a:p>
        </p:txBody>
      </p:sp>
      <p:sp>
        <p:nvSpPr>
          <p:cNvPr id="156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66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CED84D7-9B9E-4B86-8796-61DF9237BDD6}" type="slidenum">
              <a:rPr lang="ru-RU"/>
              <a:pPr/>
              <a:t>22</a:t>
            </a:fld>
            <a:endParaRPr lang="ru-RU"/>
          </a:p>
        </p:txBody>
      </p:sp>
      <p:sp>
        <p:nvSpPr>
          <p:cNvPr id="1576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76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86020" name="Номер слайда 3"/>
          <p:cNvSpPr txBox="1">
            <a:spLocks noGrp="1"/>
          </p:cNvSpPr>
          <p:nvPr/>
        </p:nvSpPr>
        <p:spPr bwMode="auto">
          <a:xfrm>
            <a:off x="3883991" y="8686579"/>
            <a:ext cx="2972392" cy="45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41" tIns="45770" rIns="91541" bIns="45770" anchor="b"/>
          <a:lstStyle/>
          <a:p>
            <a:pPr algn="r" defTabSz="915988"/>
            <a:fld id="{0DA3DE38-C5DF-46F7-AE2C-943A58DE7800}" type="slidenum">
              <a:rPr lang="ru-RU" sz="1200" b="0">
                <a:latin typeface="Arial" charset="0"/>
              </a:rPr>
              <a:pPr algn="r" defTabSz="915988"/>
              <a:t>2</a:t>
            </a:fld>
            <a:endParaRPr lang="ru-RU" sz="1200" b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99ADBD1-4E58-45D6-BE3C-48FAEBAC10A9}" type="slidenum">
              <a:rPr lang="ru-RU"/>
              <a:pPr/>
              <a:t>4</a:t>
            </a:fld>
            <a:endParaRPr lang="ru-RU"/>
          </a:p>
        </p:txBody>
      </p:sp>
      <p:sp>
        <p:nvSpPr>
          <p:cNvPr id="1044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9213" y="877888"/>
            <a:ext cx="4219575" cy="31654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60450" y="4349750"/>
            <a:ext cx="4741863" cy="343693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ts val="788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sz="2100">
              <a:ea typeface="Microsoft YaHei" pitchFamily="34" charset="-12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8233F99-38CD-4FFF-A2DC-BD61A6DB999A}" type="slidenum">
              <a:rPr lang="ru-RU"/>
              <a:pPr/>
              <a:t>6</a:t>
            </a:fld>
            <a:endParaRPr lang="ru-RU"/>
          </a:p>
        </p:txBody>
      </p:sp>
      <p:sp>
        <p:nvSpPr>
          <p:cNvPr id="102401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EC4BB862-E6D5-455D-96F5-A67BA5030A32}" type="slidenum">
              <a:rPr lang="ru-RU" sz="1200">
                <a:solidFill>
                  <a:srgbClr val="000000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6</a:t>
            </a:fld>
            <a:endParaRPr lang="ru-RU" sz="1200">
              <a:solidFill>
                <a:srgbClr val="000000"/>
              </a:solidFill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240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3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90000" tIns="46800" rIns="90000" bIns="46800" anchor="ctr" anchorCtr="1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>
                <a:latin typeface="Calibri" pitchFamily="34" charset="0"/>
                <a:ea typeface="Microsoft YaHei" pitchFamily="34" charset="-122"/>
              </a:rPr>
              <a:t>Стандарт устанавливает требования к результатам обучающихся, освоивших основную образовательную программу  общего образования:</a:t>
            </a:r>
            <a:br>
              <a:rPr lang="ru-RU">
                <a:latin typeface="Calibri" pitchFamily="34" charset="0"/>
                <a:ea typeface="Microsoft YaHei" pitchFamily="34" charset="-122"/>
              </a:rPr>
            </a:br>
            <a:r>
              <a:rPr lang="ru-RU">
                <a:latin typeface="Calibri" pitchFamily="34" charset="0"/>
                <a:ea typeface="Microsoft YaHei" pitchFamily="34" charset="-122"/>
              </a:rPr>
              <a:t>- личностным результатам, включающим готовность и способность обучающихся к саморазвитию, сформированность мотивации к обучению и познанию, ценностно-смысловые установки обучающихся, отражающие их индивидуально-личностные позиции, социальные компетенции, личностные качества;</a:t>
            </a:r>
            <a:br>
              <a:rPr lang="ru-RU">
                <a:latin typeface="Calibri" pitchFamily="34" charset="0"/>
                <a:ea typeface="Microsoft YaHei" pitchFamily="34" charset="-122"/>
              </a:rPr>
            </a:br>
            <a:r>
              <a:rPr lang="ru-RU">
                <a:latin typeface="Calibri" pitchFamily="34" charset="0"/>
                <a:ea typeface="Microsoft YaHei" pitchFamily="34" charset="-122"/>
              </a:rPr>
              <a:t>- метапредметным результатам, включающим освоенные обучающимися универсальные учебные действия (познавательные, регулятивные и коммуникативные), обеспечивающие овладение ключевыми компетенциями, составляющими основу умения учиться, и межпредметными понятиями;</a:t>
            </a:r>
            <a:br>
              <a:rPr lang="ru-RU">
                <a:latin typeface="Calibri" pitchFamily="34" charset="0"/>
                <a:ea typeface="Microsoft YaHei" pitchFamily="34" charset="-122"/>
              </a:rPr>
            </a:br>
            <a:r>
              <a:rPr lang="ru-RU">
                <a:latin typeface="Calibri" pitchFamily="34" charset="0"/>
                <a:ea typeface="Microsoft YaHei" pitchFamily="34" charset="-122"/>
              </a:rPr>
              <a:t>- предметным результатам, включающим освоенный обучающимися в ходе изучения учебного предмета опыт специфической для данной предметной области деятельности по получению нового знания, его преобразованию и применению, а также систему основополагающих элементов научного знания, лежащих в основе современной научной картины мира.</a:t>
            </a:r>
            <a:br>
              <a:rPr lang="ru-RU">
                <a:latin typeface="Calibri" pitchFamily="34" charset="0"/>
                <a:ea typeface="Microsoft YaHei" pitchFamily="34" charset="-122"/>
              </a:rPr>
            </a:br>
            <a:endParaRPr lang="ru-RU">
              <a:latin typeface="Calibri" pitchFamily="34" charset="0"/>
              <a:ea typeface="Microsoft YaHei" pitchFamily="34" charset="-12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2B586F6-25F4-4DB7-846E-65A3FC052217}" type="slidenum">
              <a:rPr lang="ru-RU"/>
              <a:pPr/>
              <a:t>7</a:t>
            </a:fld>
            <a:endParaRPr lang="ru-RU"/>
          </a:p>
        </p:txBody>
      </p:sp>
      <p:sp>
        <p:nvSpPr>
          <p:cNvPr id="86017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D136CE84-0016-4224-AD77-A8B3755585D3}" type="slidenum">
              <a:rPr lang="ru-RU" sz="1200">
                <a:solidFill>
                  <a:srgbClr val="000000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7</a:t>
            </a:fld>
            <a:endParaRPr lang="ru-RU" sz="1200">
              <a:solidFill>
                <a:srgbClr val="000000"/>
              </a:solidFill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6018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90000" tIns="46800" rIns="90000" bIns="46800" anchor="ctr" anchorCtr="1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>
                <a:latin typeface="Calibri" pitchFamily="34" charset="0"/>
                <a:ea typeface="Microsoft YaHei" pitchFamily="34" charset="-122"/>
              </a:rPr>
              <a:t>Базовым элементом в модернизации школьного исторического образования является обновление Федеральных государственных образовательных стандартов. Сегодня необходимо знать, какие требования к образованию предъявляют стандарты второго поколения и использовать новые подходы в работе.</a:t>
            </a:r>
          </a:p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>
                <a:latin typeface="Calibri" pitchFamily="34" charset="0"/>
                <a:ea typeface="Microsoft YaHei" pitchFamily="34" charset="-122"/>
              </a:rPr>
              <a:t>Методологической основой разработки и реализации ФГОС является Концепция духовно-нравственного развития и воспитания личности гражданина России. Одна из задач нового стандарта — развернуть школу на воспитание. Научную основу ФГОС составляет Фундаментальное ядро содержания общего образования.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72708" name="Номер слайда 3"/>
          <p:cNvSpPr txBox="1">
            <a:spLocks noGrp="1"/>
          </p:cNvSpPr>
          <p:nvPr/>
        </p:nvSpPr>
        <p:spPr bwMode="auto">
          <a:xfrm>
            <a:off x="3884613" y="86868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3B1BFAE-30DA-4DB8-9845-28224DE61E0C}" type="slidenum">
              <a:rPr lang="ru-RU" sz="1200"/>
              <a:pPr algn="r"/>
              <a:t>8</a:t>
            </a:fld>
            <a:endParaRPr lang="ru-RU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CB37E10-7A8C-43EC-A6AC-E8C88183E484}" type="slidenum">
              <a:rPr lang="ru-RU"/>
              <a:pPr/>
              <a:t>10</a:t>
            </a:fld>
            <a:endParaRPr lang="ru-RU"/>
          </a:p>
        </p:txBody>
      </p:sp>
      <p:sp>
        <p:nvSpPr>
          <p:cNvPr id="117761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04FC2F8-E100-4569-8AF9-0EFE2646C843}" type="slidenum">
              <a:rPr lang="ru-RU" sz="1200">
                <a:solidFill>
                  <a:srgbClr val="000000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10</a:t>
            </a:fld>
            <a:endParaRPr lang="ru-RU" sz="1200">
              <a:solidFill>
                <a:srgbClr val="000000"/>
              </a:solidFill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7762" name="Text Box 2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0D88DC2C-6E8C-4818-BE56-61A4D24C536E}" type="slidenum">
              <a:rPr lang="ru-RU" sz="12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10</a:t>
            </a:fld>
            <a:endParaRPr lang="ru-RU" sz="1200">
              <a:solidFill>
                <a:srgbClr val="000000"/>
              </a:solidFill>
            </a:endParaRPr>
          </a:p>
        </p:txBody>
      </p:sp>
      <p:sp>
        <p:nvSpPr>
          <p:cNvPr id="117763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7764" name="Text Box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90000" tIns="46800" rIns="90000" bIns="46800" anchor="ctr" anchorCtr="1"/>
          <a:lstStyle/>
          <a:p>
            <a:pPr eaLnBrk="1" hangingPunct="1">
              <a:spcBef>
                <a:spcPct val="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779125" algn="l"/>
                <a:tab pos="10779125" algn="l"/>
                <a:tab pos="10780713" algn="l"/>
              </a:tabLst>
            </a:pPr>
            <a:r>
              <a:rPr lang="ru-RU">
                <a:latin typeface="Calibri" pitchFamily="34" charset="0"/>
                <a:ea typeface="Microsoft YaHei" pitchFamily="34" charset="-122"/>
              </a:rPr>
              <a:t>Отличительной особенностью нового стандарта является его деятельностный характер, ставящий главной целью развитие личности учащегося. Система образования отказывается от традиционного представления результатов обучения в виде знаний, умений и навыков, формулировки стандарта указывают реальные виды деятельности, которыми учащийся должен овладеть к концу  обучения. Требования к результатам обучения сформулированы в виде личностных, метапредметных и предметных результатов.</a:t>
            </a:r>
            <a:br>
              <a:rPr lang="ru-RU">
                <a:latin typeface="Calibri" pitchFamily="34" charset="0"/>
                <a:ea typeface="Microsoft YaHei" pitchFamily="34" charset="-122"/>
              </a:rPr>
            </a:br>
            <a:r>
              <a:rPr lang="ru-RU" b="1">
                <a:latin typeface="Arial" pitchFamily="34" charset="0"/>
                <a:cs typeface="Arial" pitchFamily="34" charset="0"/>
              </a:rPr>
              <a:t>	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06C07EA-4484-4114-819B-6770E6D7CA45}" type="slidenum">
              <a:rPr lang="ru-RU"/>
              <a:pPr/>
              <a:t>11</a:t>
            </a:fld>
            <a:endParaRPr lang="ru-RU"/>
          </a:p>
        </p:txBody>
      </p:sp>
      <p:sp>
        <p:nvSpPr>
          <p:cNvPr id="124929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213049B4-BBEB-4E2C-BC6C-306C000C294A}" type="slidenum">
              <a:rPr lang="ru-RU" sz="1200">
                <a:solidFill>
                  <a:srgbClr val="000000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11</a:t>
            </a:fld>
            <a:endParaRPr lang="ru-RU" sz="1200">
              <a:solidFill>
                <a:srgbClr val="000000"/>
              </a:solidFill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4930" name="Text Box 2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85CFE6D8-B9B0-4946-BF4B-7EE5D03BC90D}" type="slidenum">
              <a:rPr lang="ru-RU" sz="1200">
                <a:solidFill>
                  <a:srgbClr val="000000"/>
                </a:solidFill>
                <a:latin typeface="Calibri" pitchFamily="34" charset="0"/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11</a:t>
            </a:fld>
            <a:endParaRPr lang="ru-RU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24931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19FD804D-3692-49E8-996A-4B4910111F6E}" type="slidenum">
              <a:rPr lang="ru-RU" sz="1200">
                <a:solidFill>
                  <a:srgbClr val="000000"/>
                </a:solidFill>
                <a:latin typeface="Calibri" pitchFamily="34" charset="0"/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11</a:t>
            </a:fld>
            <a:endParaRPr lang="ru-RU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24932" name="Rectangle 4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4933" name="Text Box 5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90000" tIns="46800" rIns="90000" bIns="46800"/>
          <a:lstStyle/>
          <a:p>
            <a:pPr eaLnBrk="1" hangingPunct="1">
              <a:spcBef>
                <a:spcPct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>
                <a:latin typeface="Arial" pitchFamily="34" charset="0"/>
                <a:cs typeface="Arial" pitchFamily="34" charset="0"/>
              </a:rPr>
              <a:t>Основным результатом образования в свете системно-деятельностного подхода должно стать развитие личности ребенка, а основной  задачей педагога – создать и организовать условия, инициирующие детское творчество. Как получить новый образовательный результат? </a:t>
            </a:r>
          </a:p>
          <a:p>
            <a:pPr eaLnBrk="1" hangingPunct="1">
              <a:spcBef>
                <a:spcPct val="0"/>
              </a:spcBef>
              <a:buFont typeface="Arial" pitchFamily="34" charset="0"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>
                <a:latin typeface="Arial" pitchFamily="34" charset="0"/>
                <a:cs typeface="Arial" pitchFamily="34" charset="0"/>
              </a:rPr>
              <a:t>Подробно описать новый результат в виде конкретных задач (зачем учить учить?);</a:t>
            </a:r>
          </a:p>
          <a:p>
            <a:pPr eaLnBrk="1" hangingPunct="1">
              <a:spcBef>
                <a:spcPct val="0"/>
              </a:spcBef>
              <a:buFont typeface="Arial" pitchFamily="34" charset="0"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>
                <a:latin typeface="Arial" pitchFamily="34" charset="0"/>
                <a:cs typeface="Arial" pitchFamily="34" charset="0"/>
              </a:rPr>
              <a:t> подобрать средства получения нового результата (чему учить?);</a:t>
            </a:r>
          </a:p>
          <a:p>
            <a:pPr eaLnBrk="1" hangingPunct="1">
              <a:spcBef>
                <a:spcPct val="0"/>
              </a:spcBef>
              <a:buFont typeface="Arial" pitchFamily="34" charset="0"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>
                <a:latin typeface="Arial" pitchFamily="34" charset="0"/>
                <a:cs typeface="Arial" pitchFamily="34" charset="0"/>
              </a:rPr>
              <a:t> подобрать методики обучения (как учить?).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9BF980F-2FD1-4258-94DE-CDA7E06FD905}" type="slidenum">
              <a:rPr lang="ru-RU"/>
              <a:pPr/>
              <a:t>12</a:t>
            </a:fld>
            <a:endParaRPr lang="ru-RU"/>
          </a:p>
        </p:txBody>
      </p:sp>
      <p:sp>
        <p:nvSpPr>
          <p:cNvPr id="1259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68825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595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>
                <a:latin typeface="Calibri" pitchFamily="34" charset="0"/>
                <a:ea typeface="Microsoft YaHei" pitchFamily="34" charset="-122"/>
              </a:rPr>
              <a:t>В связи с введением новых государственных образовательных стандартов существенно меняется роль ученика и учителя. Если в традиционной системе ученик в основном выступал в роли пассивного объекта обучения, получая  информацию в готовом виде, а учитель передавал ему эту информацию отслеживал ее усвоение, то теперь ситуация меняется. Ученик должен стать активным субъектом образовательного процесса: самостоятельно добывать знания, систематизировать их, анализировать и оценивать. Учитель же должен стать своего рода тьютером, который организует и направляет деятельность ученика. Именно новые подходы к обучению помогут получить новый образовательный результат и достичь нового качества образования. Таким образом, обучение в свете новых стандартов понимается как процесс подготовки учащихся к реальной жизни, к готовности  занять активную жизненную позицию, успешно решать жизненные задачи, уметь сотрудничать и работать в группе, быть готовым к быстрому переучиванию в ответ на требования рынка труда.</a:t>
            </a:r>
          </a:p>
          <a:p>
            <a:pPr>
              <a:spcBef>
                <a:spcPts val="450"/>
              </a:spcBef>
              <a:buFont typeface="Calibri" pitchFamily="34" charset="0"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>
                <a:latin typeface="Calibri" pitchFamily="34" charset="0"/>
                <a:ea typeface="Microsoft YaHei" pitchFamily="34" charset="-122"/>
              </a:rPr>
              <a:t> </a:t>
            </a:r>
          </a:p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>
              <a:latin typeface="Calibri" pitchFamily="34" charset="0"/>
              <a:ea typeface="Microsoft YaHei" pitchFamily="34" charset="-122"/>
            </a:endParaRPr>
          </a:p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>
              <a:latin typeface="Calibri" pitchFamily="34" charset="0"/>
              <a:ea typeface="Microsoft YaHei" pitchFamily="34" charset="-122"/>
            </a:endParaRPr>
          </a:p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>
              <a:latin typeface="Calibri" pitchFamily="34" charset="0"/>
              <a:ea typeface="Microsoft YaHei" pitchFamily="34" charset="-122"/>
            </a:endParaRPr>
          </a:p>
        </p:txBody>
      </p:sp>
      <p:sp>
        <p:nvSpPr>
          <p:cNvPr id="125955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25D858D9-1450-47EE-A0EC-62A55CA69FD6}" type="slidenum">
              <a:rPr lang="ru-RU" sz="1200">
                <a:solidFill>
                  <a:srgbClr val="000000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12</a:t>
            </a:fld>
            <a:endParaRPr lang="ru-RU" sz="1200">
              <a:solidFill>
                <a:srgbClr val="000000"/>
              </a:solidFill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B109B3-61E1-4449-BBA3-77F1003DF7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43EE38A-95D6-4417-9FDC-BAF7AC6F1A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B109B3-61E1-4449-BBA3-77F1003DF7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3EE38A-95D6-4417-9FDC-BAF7AC6F1A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6B109B3-61E1-4449-BBA3-77F1003DF7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43EE38A-95D6-4417-9FDC-BAF7AC6F1A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85800" y="152400"/>
            <a:ext cx="7924800" cy="5867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85800" y="6172200"/>
            <a:ext cx="15494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2438400" y="6172200"/>
            <a:ext cx="40894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7056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4909AA0-50C7-45F3-9E95-6E2B7246DA6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B109B3-61E1-4449-BBA3-77F1003DF7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3EE38A-95D6-4417-9FDC-BAF7AC6F1A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B109B3-61E1-4449-BBA3-77F1003DF7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43EE38A-95D6-4417-9FDC-BAF7AC6F1A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B109B3-61E1-4449-BBA3-77F1003DF7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3EE38A-95D6-4417-9FDC-BAF7AC6F1A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B109B3-61E1-4449-BBA3-77F1003DF7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3EE38A-95D6-4417-9FDC-BAF7AC6F1A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B109B3-61E1-4449-BBA3-77F1003DF7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3EE38A-95D6-4417-9FDC-BAF7AC6F1A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B109B3-61E1-4449-BBA3-77F1003DF7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3EE38A-95D6-4417-9FDC-BAF7AC6F1A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B109B3-61E1-4449-BBA3-77F1003DF7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3EE38A-95D6-4417-9FDC-BAF7AC6F1A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B109B3-61E1-4449-BBA3-77F1003DF7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3EE38A-95D6-4417-9FDC-BAF7AC6F1A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6B109B3-61E1-4449-BBA3-77F1003DF7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43EE38A-95D6-4417-9FDC-BAF7AC6F1AF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7.wmf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standart.edu.ru/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/>
          <p:cNvSpPr txBox="1">
            <a:spLocks noChangeArrowheads="1"/>
          </p:cNvSpPr>
          <p:nvPr/>
        </p:nvSpPr>
        <p:spPr bwMode="auto">
          <a:xfrm>
            <a:off x="0" y="0"/>
            <a:ext cx="8215338" cy="4000504"/>
          </a:xfrm>
          <a:prstGeom prst="rect">
            <a:avLst/>
          </a:prstGeom>
          <a:ln w="9525">
            <a:noFill/>
            <a:round/>
            <a:headEnd/>
            <a:tailEnd/>
          </a:ln>
          <a:effectLst/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0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/>
            </a:r>
            <a:br>
              <a:rPr lang="ru-RU" sz="40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</a:br>
            <a:endParaRPr lang="ru-RU" sz="4000" b="1" dirty="0" smtClean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000" b="1" dirty="0" smtClean="0">
                <a:solidFill>
                  <a:schemeClr val="accent5">
                    <a:lumMod val="75000"/>
                  </a:schemeClr>
                </a:solidFill>
                <a:latin typeface="Calibri" pitchFamily="32" charset="0"/>
                <a:ea typeface="Microsoft YaHei" charset="-122"/>
              </a:rPr>
              <a:t>Федеральный государственный образовательный стандарт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000" b="1" dirty="0" smtClean="0">
                <a:solidFill>
                  <a:schemeClr val="accent5">
                    <a:lumMod val="75000"/>
                  </a:schemeClr>
                </a:solidFill>
                <a:latin typeface="Calibri" pitchFamily="32" charset="0"/>
                <a:ea typeface="Microsoft YaHei" charset="-122"/>
              </a:rPr>
              <a:t>С(П)ОО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4000" b="1" dirty="0" smtClean="0">
              <a:solidFill>
                <a:schemeClr val="accent5">
                  <a:lumMod val="75000"/>
                </a:schemeClr>
              </a:solidFill>
              <a:latin typeface="Calibri" pitchFamily="32" charset="0"/>
              <a:ea typeface="Microsoft YaHei" charset="-122"/>
            </a:endParaRP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4000" b="1" dirty="0">
              <a:solidFill>
                <a:srgbClr val="FF0000"/>
              </a:solidFill>
              <a:latin typeface="Calibri" pitchFamily="32" charset="0"/>
              <a:ea typeface="Microsoft YaHei" charset="-122"/>
            </a:endParaRP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4000504"/>
            <a:ext cx="8143900" cy="285749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 sz="1200" dirty="0" smtClean="0">
              <a:solidFill>
                <a:srgbClr val="FFFF00"/>
              </a:solidFill>
            </a:endParaRPr>
          </a:p>
          <a:p>
            <a:endParaRPr lang="ru-RU" sz="1200" dirty="0" smtClean="0">
              <a:solidFill>
                <a:srgbClr val="FFFF00"/>
              </a:solidFill>
            </a:endParaRPr>
          </a:p>
          <a:p>
            <a:endParaRPr lang="ru-RU" sz="1200" dirty="0" smtClean="0">
              <a:solidFill>
                <a:srgbClr val="FFFF00"/>
              </a:solidFill>
            </a:endParaRPr>
          </a:p>
          <a:p>
            <a:endParaRPr lang="ru-RU" sz="1200" dirty="0" smtClean="0">
              <a:solidFill>
                <a:srgbClr val="FFFF00"/>
              </a:solidFill>
            </a:endParaRPr>
          </a:p>
          <a:p>
            <a:endParaRPr lang="ru-RU" sz="1200" dirty="0" smtClean="0">
              <a:solidFill>
                <a:srgbClr val="FFFF00"/>
              </a:solidFill>
            </a:endParaRPr>
          </a:p>
          <a:p>
            <a:endParaRPr lang="ru-RU" sz="1200" dirty="0" smtClean="0">
              <a:solidFill>
                <a:srgbClr val="FFFF00"/>
              </a:solidFill>
            </a:endParaRPr>
          </a:p>
          <a:p>
            <a:endParaRPr lang="ru-RU" sz="1200" dirty="0" smtClean="0">
              <a:solidFill>
                <a:srgbClr val="FFFF00"/>
              </a:solidFill>
            </a:endParaRPr>
          </a:p>
          <a:p>
            <a:endParaRPr lang="ru-RU" sz="1200" dirty="0" smtClean="0">
              <a:solidFill>
                <a:srgbClr val="FFFF00"/>
              </a:solidFill>
            </a:endParaRPr>
          </a:p>
          <a:p>
            <a:r>
              <a:rPr lang="ru-RU" sz="1200" dirty="0" smtClean="0">
                <a:solidFill>
                  <a:srgbClr val="FFFF00"/>
                </a:solidFill>
              </a:rPr>
              <a:t>Выполнила:</a:t>
            </a:r>
          </a:p>
          <a:p>
            <a:r>
              <a:rPr lang="ru-RU" sz="1200" dirty="0" smtClean="0">
                <a:solidFill>
                  <a:srgbClr val="FFFF00"/>
                </a:solidFill>
              </a:rPr>
              <a:t>Бородина </a:t>
            </a:r>
          </a:p>
          <a:p>
            <a:r>
              <a:rPr lang="ru-RU" sz="1200" dirty="0" smtClean="0">
                <a:solidFill>
                  <a:srgbClr val="FFFF00"/>
                </a:solidFill>
              </a:rPr>
              <a:t>Лилия</a:t>
            </a:r>
          </a:p>
          <a:p>
            <a:r>
              <a:rPr lang="ru-RU" sz="1200" dirty="0" smtClean="0">
                <a:solidFill>
                  <a:srgbClr val="FFFF00"/>
                </a:solidFill>
              </a:rPr>
              <a:t>Викторовна.</a:t>
            </a: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1538" y="3500438"/>
            <a:ext cx="7458654" cy="2357454"/>
          </a:xfrm>
          <a:prstGeom prst="rect">
            <a:avLst/>
          </a:prstGeom>
          <a:ln w="9525">
            <a:noFill/>
            <a:round/>
            <a:headEnd/>
            <a:tailEnd/>
          </a:ln>
          <a:effectLst/>
        </p:spPr>
        <p:style>
          <a:lnRef idx="0">
            <a:scrgbClr r="0" g="0" b="0"/>
          </a:lnRef>
          <a:fillRef idx="1003">
            <a:schemeClr val="dk2"/>
          </a:fillRef>
          <a:effectRef idx="0">
            <a:scrgbClr r="0" g="0" b="0"/>
          </a:effectRef>
          <a:fontRef idx="major"/>
        </p:style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WordArt 1"/>
          <p:cNvSpPr>
            <a:spLocks noChangeArrowheads="1" noChangeShapeType="1" noTextEdit="1"/>
          </p:cNvSpPr>
          <p:nvPr/>
        </p:nvSpPr>
        <p:spPr bwMode="auto">
          <a:xfrm>
            <a:off x="827088" y="333375"/>
            <a:ext cx="7643812" cy="15843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fromWordArt="1">
            <a:prstTxWarp prst="textDoubleWave1">
              <a:avLst>
                <a:gd name="adj1" fmla="val 6481"/>
                <a:gd name="adj2" fmla="val 0"/>
              </a:avLst>
            </a:prstTxWarp>
          </a:bodyPr>
          <a:lstStyle/>
          <a:p>
            <a:pPr algn="ctr"/>
            <a:r>
              <a:rPr lang="ru-RU" sz="3600" b="1" i="1" kern="10" spc="-379" dirty="0">
                <a:ln w="12600">
                  <a:solidFill>
                    <a:srgbClr val="000099"/>
                  </a:solidFill>
                  <a:miter lim="800000"/>
                  <a:headEnd/>
                  <a:tailEnd/>
                </a:ln>
                <a:solidFill>
                  <a:srgbClr val="33CCFF"/>
                </a:solidFill>
                <a:effectLst>
                  <a:outerShdw dist="125752" dir="18900000" algn="ctr" rotWithShape="0">
                    <a:srgbClr val="000099"/>
                  </a:outerShdw>
                </a:effectLst>
                <a:latin typeface="Impact"/>
              </a:rPr>
              <a:t>Системно - </a:t>
            </a:r>
            <a:r>
              <a:rPr lang="ru-RU" sz="3600" b="1" i="1" kern="10" spc="-379" dirty="0" err="1">
                <a:ln w="12600">
                  <a:solidFill>
                    <a:srgbClr val="000099"/>
                  </a:solidFill>
                  <a:miter lim="800000"/>
                  <a:headEnd/>
                  <a:tailEnd/>
                </a:ln>
                <a:solidFill>
                  <a:srgbClr val="33CCFF"/>
                </a:solidFill>
                <a:effectLst>
                  <a:outerShdw dist="125752" dir="18900000" algn="ctr" rotWithShape="0">
                    <a:srgbClr val="000099"/>
                  </a:outerShdw>
                </a:effectLst>
                <a:latin typeface="Impact"/>
              </a:rPr>
              <a:t>деятельностный</a:t>
            </a:r>
            <a:endParaRPr lang="ru-RU" sz="3600" b="1" i="1" kern="10" spc="-379" dirty="0">
              <a:ln w="12600">
                <a:solidFill>
                  <a:srgbClr val="000099"/>
                </a:solidFill>
                <a:miter lim="800000"/>
                <a:headEnd/>
                <a:tailEnd/>
              </a:ln>
              <a:solidFill>
                <a:srgbClr val="33CCFF"/>
              </a:solidFill>
              <a:effectLst>
                <a:outerShdw dist="125752" dir="18900000" algn="ctr" rotWithShape="0">
                  <a:srgbClr val="000099"/>
                </a:outerShdw>
              </a:effectLst>
              <a:latin typeface="Impact"/>
            </a:endParaRPr>
          </a:p>
        </p:txBody>
      </p:sp>
      <p:sp>
        <p:nvSpPr>
          <p:cNvPr id="40962" name="WordArt 2"/>
          <p:cNvSpPr>
            <a:spLocks noChangeArrowheads="1" noChangeShapeType="1" noTextEdit="1"/>
          </p:cNvSpPr>
          <p:nvPr/>
        </p:nvSpPr>
        <p:spPr bwMode="auto">
          <a:xfrm>
            <a:off x="1763713" y="2060575"/>
            <a:ext cx="5184775" cy="9334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fromWordArt="1">
            <a:prstTxWarp prst="textPlain">
              <a:avLst>
                <a:gd name="adj" fmla="val 46426"/>
              </a:avLst>
            </a:prstTxWarp>
          </a:bodyPr>
          <a:lstStyle/>
          <a:p>
            <a:pPr algn="ctr"/>
            <a:r>
              <a:rPr lang="ru-RU" sz="3600" b="1" i="1" kern="10" dirty="0">
                <a:ln w="9525">
                  <a:noFill/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40186" dir="1096358" algn="ctr" rotWithShape="0">
                    <a:srgbClr val="B2B2B2">
                      <a:alpha val="80011"/>
                    </a:srgbClr>
                  </a:outerShdw>
                </a:effectLst>
                <a:latin typeface="Times New Roman"/>
                <a:cs typeface="Times New Roman"/>
              </a:rPr>
              <a:t>ПОДХОД</a:t>
            </a: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2374900" y="2924175"/>
            <a:ext cx="6769100" cy="19383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0000" tIns="46800" rIns="90000" bIns="46800">
            <a:spAutoFit/>
          </a:bodyPr>
          <a:lstStyle/>
          <a:p>
            <a:pPr algn="ctr">
              <a:spcBef>
                <a:spcPts val="15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 ОСНОВЕ </a:t>
            </a:r>
          </a:p>
          <a:p>
            <a:pPr algn="ctr">
              <a:spcBef>
                <a:spcPts val="15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НОВЫХ ОБРАЗОВАТЕЛЬНЫХ СТАНДАРТОВ  </a:t>
            </a:r>
          </a:p>
          <a:p>
            <a:pPr algn="ctr">
              <a:spcBef>
                <a:spcPts val="15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4096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2781300"/>
            <a:ext cx="2943225" cy="26289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sp>
        <p:nvSpPr>
          <p:cNvPr id="40965" name="AutoShape 5"/>
          <p:cNvSpPr>
            <a:spLocks noChangeArrowheads="1"/>
          </p:cNvSpPr>
          <p:nvPr/>
        </p:nvSpPr>
        <p:spPr bwMode="auto">
          <a:xfrm>
            <a:off x="2411413" y="4076700"/>
            <a:ext cx="6596062" cy="2663825"/>
          </a:xfrm>
          <a:prstGeom prst="horizontalScroll">
            <a:avLst>
              <a:gd name="adj" fmla="val 12500"/>
            </a:avLst>
          </a:prstGeom>
          <a:gradFill rotWithShape="0">
            <a:gsLst>
              <a:gs pos="0">
                <a:srgbClr val="FFEFD1"/>
              </a:gs>
              <a:gs pos="100000">
                <a:srgbClr val="D1C39F"/>
              </a:gs>
            </a:gsLst>
            <a:lin ang="5400000" scaled="1"/>
          </a:gradFill>
          <a:ln w="19080">
            <a:solidFill>
              <a:srgbClr val="00808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>
                <a:solidFill>
                  <a:srgbClr val="008080"/>
                </a:solidFill>
                <a:latin typeface="Tahoma" pitchFamily="34" charset="0"/>
                <a:cs typeface="Tahoma" pitchFamily="34" charset="0"/>
              </a:rPr>
              <a:t>Смена</a:t>
            </a:r>
            <a:r>
              <a:rPr lang="ru-RU" sz="16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600" b="1">
                <a:solidFill>
                  <a:srgbClr val="008080"/>
                </a:solidFill>
                <a:latin typeface="Tahoma" pitchFamily="34" charset="0"/>
                <a:cs typeface="Tahoma" pitchFamily="34" charset="0"/>
              </a:rPr>
              <a:t>«знаниевой» </a:t>
            </a:r>
            <a:r>
              <a:rPr lang="ru-RU" sz="1600">
                <a:solidFill>
                  <a:srgbClr val="008080"/>
                </a:solidFill>
                <a:latin typeface="Tahoma" pitchFamily="34" charset="0"/>
                <a:cs typeface="Tahoma" pitchFamily="34" charset="0"/>
              </a:rPr>
              <a:t>парадигмы образования на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b="1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системно – деятельностную</a:t>
            </a:r>
            <a:r>
              <a:rPr lang="ru-RU" sz="16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.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>
                <a:solidFill>
                  <a:srgbClr val="008080"/>
                </a:solidFill>
                <a:latin typeface="Tahoma" pitchFamily="34" charset="0"/>
                <a:cs typeface="Tahoma" pitchFamily="34" charset="0"/>
              </a:rPr>
              <a:t>Задача школы – </a:t>
            </a:r>
            <a:r>
              <a:rPr lang="ru-RU" sz="1600" b="1">
                <a:solidFill>
                  <a:srgbClr val="008080"/>
                </a:solidFill>
                <a:latin typeface="Tahoma" pitchFamily="34" charset="0"/>
                <a:cs typeface="Tahoma" pitchFamily="34" charset="0"/>
              </a:rPr>
              <a:t>не дать объем знаний, </a:t>
            </a:r>
            <a:r>
              <a:rPr lang="ru-RU" sz="1600" b="1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а научить учиться.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>
                <a:solidFill>
                  <a:srgbClr val="008080"/>
                </a:solidFill>
                <a:latin typeface="Tahoma" pitchFamily="34" charset="0"/>
                <a:cs typeface="Tahoma" pitchFamily="34" charset="0"/>
              </a:rPr>
              <a:t>Стандарт фиксирует не само содержание образования,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>
                <a:solidFill>
                  <a:srgbClr val="008080"/>
                </a:solidFill>
                <a:latin typeface="Tahoma" pitchFamily="34" charset="0"/>
                <a:cs typeface="Tahoma" pitchFamily="34" charset="0"/>
              </a:rPr>
              <a:t>а результаты образования, результаты деятельности и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>
                <a:solidFill>
                  <a:srgbClr val="008080"/>
                </a:solidFill>
                <a:latin typeface="Tahoma" pitchFamily="34" charset="0"/>
                <a:cs typeface="Tahoma" pitchFamily="34" charset="0"/>
              </a:rPr>
              <a:t>требования к этим результатам.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ext Box 1"/>
          <p:cNvSpPr txBox="1">
            <a:spLocks noChangeArrowheads="1"/>
          </p:cNvSpPr>
          <p:nvPr/>
        </p:nvSpPr>
        <p:spPr bwMode="auto">
          <a:xfrm>
            <a:off x="0" y="2097088"/>
            <a:ext cx="9144000" cy="4940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609600" indent="-590550" algn="ctr">
              <a:buClrTx/>
              <a:buFontTx/>
              <a:buNone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</a:pPr>
            <a:r>
              <a:rPr lang="ru-RU" sz="2800" b="1" u="sng" dirty="0">
                <a:solidFill>
                  <a:srgbClr val="C00000"/>
                </a:solidFill>
                <a:latin typeface="Calibri" pitchFamily="34" charset="0"/>
              </a:rPr>
              <a:t>Основная педагогическая задача</a:t>
            </a:r>
            <a:r>
              <a:rPr lang="ru-RU" sz="2800" b="1" dirty="0">
                <a:solidFill>
                  <a:srgbClr val="C00000"/>
                </a:solidFill>
                <a:latin typeface="Calibri" pitchFamily="34" charset="0"/>
              </a:rPr>
              <a:t> –</a:t>
            </a:r>
            <a:r>
              <a:rPr lang="ru-RU" sz="2800" b="1" u="sng" dirty="0">
                <a:solidFill>
                  <a:srgbClr val="C00000"/>
                </a:solidFill>
                <a:latin typeface="Calibri" pitchFamily="34" charset="0"/>
              </a:rPr>
              <a:t> </a:t>
            </a:r>
          </a:p>
          <a:p>
            <a:pPr marL="609600" indent="-590550" algn="ctr">
              <a:buClrTx/>
              <a:buFontTx/>
              <a:buNone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</a:pPr>
            <a:r>
              <a:rPr lang="ru-RU" sz="2800" b="1" u="sng" dirty="0">
                <a:solidFill>
                  <a:srgbClr val="C00000"/>
                </a:solidFill>
                <a:latin typeface="Calibri" pitchFamily="34" charset="0"/>
              </a:rPr>
              <a:t>создание и организация условий,</a:t>
            </a:r>
          </a:p>
          <a:p>
            <a:pPr marL="609600" indent="-590550" algn="ctr">
              <a:buClrTx/>
              <a:buFontTx/>
              <a:buNone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</a:pPr>
            <a:r>
              <a:rPr lang="ru-RU" sz="2800" b="1" u="sng" dirty="0">
                <a:solidFill>
                  <a:srgbClr val="C00000"/>
                </a:solidFill>
                <a:latin typeface="Calibri" pitchFamily="34" charset="0"/>
              </a:rPr>
              <a:t>инициирующих детское действие</a:t>
            </a:r>
          </a:p>
        </p:txBody>
      </p:sp>
      <p:sp>
        <p:nvSpPr>
          <p:cNvPr id="48130" name="Oval 2"/>
          <p:cNvSpPr>
            <a:spLocks noChangeArrowheads="1"/>
          </p:cNvSpPr>
          <p:nvPr/>
        </p:nvSpPr>
        <p:spPr bwMode="auto">
          <a:xfrm>
            <a:off x="6443663" y="3968750"/>
            <a:ext cx="2339975" cy="2339975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i="1" dirty="0">
                <a:solidFill>
                  <a:srgbClr val="0000FF"/>
                </a:solidFill>
                <a:latin typeface="Calibri" pitchFamily="34" charset="0"/>
              </a:rPr>
              <a:t>Как учить?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1000" b="1" i="1" dirty="0">
              <a:solidFill>
                <a:srgbClr val="000000"/>
              </a:solidFill>
              <a:latin typeface="Calibri" pitchFamily="34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>
                <a:solidFill>
                  <a:srgbClr val="000000"/>
                </a:solidFill>
                <a:latin typeface="Calibri" pitchFamily="34" charset="0"/>
              </a:rPr>
              <a:t>обновление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>
                <a:solidFill>
                  <a:srgbClr val="000000"/>
                </a:solidFill>
                <a:latin typeface="Calibri" pitchFamily="34" charset="0"/>
              </a:rPr>
              <a:t>средств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>
                <a:solidFill>
                  <a:srgbClr val="000000"/>
                </a:solidFill>
                <a:latin typeface="Calibri" pitchFamily="34" charset="0"/>
              </a:rPr>
              <a:t>обучения</a:t>
            </a:r>
          </a:p>
        </p:txBody>
      </p:sp>
      <p:sp>
        <p:nvSpPr>
          <p:cNvPr id="48131" name="Oval 3"/>
          <p:cNvSpPr>
            <a:spLocks noChangeArrowheads="1"/>
          </p:cNvSpPr>
          <p:nvPr/>
        </p:nvSpPr>
        <p:spPr bwMode="auto">
          <a:xfrm>
            <a:off x="3240088" y="3968750"/>
            <a:ext cx="2339975" cy="2339975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i="1" dirty="0">
                <a:solidFill>
                  <a:srgbClr val="C00000"/>
                </a:solidFill>
              </a:rPr>
              <a:t>Ради чего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i="1" dirty="0">
                <a:solidFill>
                  <a:srgbClr val="C00000"/>
                </a:solidFill>
              </a:rPr>
              <a:t>учить?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b="1" i="1" dirty="0">
              <a:solidFill>
                <a:srgbClr val="000000"/>
              </a:solidFill>
            </a:endParaRP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ценности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образования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8132" name="Oval 4"/>
          <p:cNvSpPr>
            <a:spLocks noChangeArrowheads="1"/>
          </p:cNvSpPr>
          <p:nvPr/>
        </p:nvSpPr>
        <p:spPr bwMode="auto">
          <a:xfrm>
            <a:off x="107950" y="3933825"/>
            <a:ext cx="2339975" cy="2339975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i="1" dirty="0">
                <a:solidFill>
                  <a:srgbClr val="008080"/>
                </a:solidFill>
              </a:rPr>
              <a:t>Чему учить?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400" b="1" i="1" dirty="0">
              <a:solidFill>
                <a:srgbClr val="000000"/>
              </a:solidFill>
            </a:endParaRP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обновление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содержания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8133" name="AutoShape 5"/>
          <p:cNvSpPr>
            <a:spLocks noChangeArrowheads="1"/>
          </p:cNvSpPr>
          <p:nvPr/>
        </p:nvSpPr>
        <p:spPr bwMode="auto">
          <a:xfrm>
            <a:off x="250825" y="260350"/>
            <a:ext cx="8712200" cy="576263"/>
          </a:xfrm>
          <a:prstGeom prst="roundRect">
            <a:avLst>
              <a:gd name="adj" fmla="val 49106"/>
            </a:avLst>
          </a:prstGeom>
          <a:gradFill rotWithShape="0">
            <a:gsLst>
              <a:gs pos="0">
                <a:srgbClr val="FBEAC7"/>
              </a:gs>
              <a:gs pos="100000">
                <a:srgbClr val="FEE7F2"/>
              </a:gs>
            </a:gsLst>
            <a:lin ang="5400000" scaled="1"/>
          </a:gradFill>
          <a:ln w="28440">
            <a:solidFill>
              <a:srgbClr val="FFFFFF"/>
            </a:solidFill>
            <a:miter lim="800000"/>
            <a:headEnd/>
            <a:tailEnd/>
          </a:ln>
          <a:effectLst>
            <a:outerShdw dist="107933" dir="2700000" algn="ctr" rotWithShape="0">
              <a:srgbClr val="EEECE1">
                <a:alpha val="50027"/>
              </a:srgbClr>
            </a:outerShdw>
          </a:effectLst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Системно-деятельностный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подход</a:t>
            </a:r>
          </a:p>
        </p:txBody>
      </p:sp>
      <p:sp>
        <p:nvSpPr>
          <p:cNvPr id="48134" name="AutoShape 6"/>
          <p:cNvSpPr>
            <a:spLocks noChangeArrowheads="1"/>
          </p:cNvSpPr>
          <p:nvPr/>
        </p:nvSpPr>
        <p:spPr bwMode="auto">
          <a:xfrm>
            <a:off x="719138" y="3536950"/>
            <a:ext cx="7740650" cy="4318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3375 w 21600"/>
              <a:gd name="T9" fmla="*/ 5400 h 21600"/>
              <a:gd name="T10" fmla="*/ 18900 w 21600"/>
              <a:gd name="T11" fmla="*/ 162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0">
            <a:gsLst>
              <a:gs pos="0">
                <a:srgbClr val="B2B2B2"/>
              </a:gs>
              <a:gs pos="50000">
                <a:srgbClr val="FFFFCC"/>
              </a:gs>
              <a:gs pos="100000">
                <a:srgbClr val="B2B2B2"/>
              </a:gs>
            </a:gsLst>
            <a:lin ang="5400000" scaled="1"/>
          </a:gra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>
                <a:solidFill>
                  <a:srgbClr val="000000"/>
                </a:solidFill>
                <a:latin typeface="Calibri" pitchFamily="34" charset="0"/>
              </a:rPr>
              <a:t>Вектор смещения акцентов нового стандарта</a:t>
            </a:r>
          </a:p>
        </p:txBody>
      </p:sp>
      <p:sp>
        <p:nvSpPr>
          <p:cNvPr id="48135" name="AutoShape 7"/>
          <p:cNvSpPr>
            <a:spLocks noChangeArrowheads="1"/>
          </p:cNvSpPr>
          <p:nvPr/>
        </p:nvSpPr>
        <p:spPr bwMode="auto">
          <a:xfrm>
            <a:off x="142875" y="1000125"/>
            <a:ext cx="8855075" cy="1204913"/>
          </a:xfrm>
          <a:prstGeom prst="horizontalScroll">
            <a:avLst>
              <a:gd name="adj" fmla="val 12500"/>
            </a:avLst>
          </a:prstGeom>
          <a:gradFill rotWithShape="0">
            <a:gsLst>
              <a:gs pos="0">
                <a:srgbClr val="FFEFD1"/>
              </a:gs>
              <a:gs pos="100000">
                <a:srgbClr val="D1C39F"/>
              </a:gs>
            </a:gsLst>
            <a:lin ang="5400000" scaled="1"/>
          </a:gra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i="1">
                <a:solidFill>
                  <a:srgbClr val="0000FF"/>
                </a:solidFill>
                <a:latin typeface="Calibri" pitchFamily="34" charset="0"/>
              </a:rPr>
              <a:t>Основной результат – развитие личности ребенка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i="1">
                <a:solidFill>
                  <a:srgbClr val="0000FF"/>
                </a:solidFill>
                <a:latin typeface="Calibri" pitchFamily="34" charset="0"/>
              </a:rPr>
              <a:t>на основе  универсальных учебных действий</a:t>
            </a:r>
          </a:p>
        </p:txBody>
      </p:sp>
      <p:sp>
        <p:nvSpPr>
          <p:cNvPr id="48136" name="AutoShape 8"/>
          <p:cNvSpPr>
            <a:spLocks noChangeArrowheads="1"/>
          </p:cNvSpPr>
          <p:nvPr/>
        </p:nvSpPr>
        <p:spPr bwMode="auto">
          <a:xfrm>
            <a:off x="0" y="6381750"/>
            <a:ext cx="9144000" cy="47625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B2B2B2"/>
              </a:gs>
              <a:gs pos="50000">
                <a:srgbClr val="FFFFCC"/>
              </a:gs>
              <a:gs pos="100000">
                <a:srgbClr val="B2B2B2"/>
              </a:gs>
            </a:gsLst>
            <a:lin ang="5400000" scaled="1"/>
          </a:gra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3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формирование универсальных способов действий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AutoShape 1"/>
          <p:cNvSpPr>
            <a:spLocks noChangeArrowheads="1"/>
          </p:cNvSpPr>
          <p:nvPr/>
        </p:nvSpPr>
        <p:spPr bwMode="auto">
          <a:xfrm>
            <a:off x="1500188" y="214313"/>
            <a:ext cx="5786437" cy="9144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EE7F2"/>
              </a:gs>
              <a:gs pos="100000">
                <a:srgbClr val="FBEAC7"/>
              </a:gs>
            </a:gsLst>
            <a:lin ang="5400000" scaled="1"/>
          </a:gradFill>
          <a:ln w="25560">
            <a:solidFill>
              <a:srgbClr val="00956F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i="1">
                <a:solidFill>
                  <a:srgbClr val="C00000"/>
                </a:solidFill>
                <a:latin typeface="Impact" pitchFamily="34" charset="0"/>
              </a:rPr>
              <a:t>Изменение роли участников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i="1">
                <a:solidFill>
                  <a:srgbClr val="C00000"/>
                </a:solidFill>
                <a:latin typeface="Impact" pitchFamily="34" charset="0"/>
              </a:rPr>
              <a:t>образовательного процесса </a:t>
            </a:r>
          </a:p>
        </p:txBody>
      </p:sp>
      <p:sp>
        <p:nvSpPr>
          <p:cNvPr id="49154" name="AutoShape 2"/>
          <p:cNvSpPr>
            <a:spLocks noChangeArrowheads="1"/>
          </p:cNvSpPr>
          <p:nvPr/>
        </p:nvSpPr>
        <p:spPr bwMode="auto">
          <a:xfrm>
            <a:off x="3357563" y="1214438"/>
            <a:ext cx="2071687" cy="1285875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28440">
            <a:solidFill>
              <a:srgbClr val="990033"/>
            </a:solidFill>
            <a:miter lim="800000"/>
            <a:headEnd/>
            <a:tailEnd/>
          </a:ln>
          <a:effectLst>
            <a:outerShdw dist="17819" dir="2700000" algn="ctr" rotWithShape="0">
              <a:srgbClr val="001F7A"/>
            </a:outerShdw>
          </a:effectLst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1600" b="1" i="1">
              <a:solidFill>
                <a:srgbClr val="FFFFFF"/>
              </a:solidFill>
              <a:latin typeface="Times New Roman" pitchFamily="18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b="1" i="1">
                <a:solidFill>
                  <a:srgbClr val="C00000"/>
                </a:solidFill>
                <a:latin typeface="Times New Roman" pitchFamily="18" charset="0"/>
              </a:rPr>
              <a:t>В традиционной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b="1" i="1">
                <a:solidFill>
                  <a:srgbClr val="C00000"/>
                </a:solidFill>
                <a:latin typeface="Times New Roman" pitchFamily="18" charset="0"/>
              </a:rPr>
              <a:t>системе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b="1" i="1">
                <a:solidFill>
                  <a:srgbClr val="C00000"/>
                </a:solidFill>
                <a:latin typeface="Times New Roman" pitchFamily="18" charset="0"/>
              </a:rPr>
              <a:t>образовательного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b="1" i="1">
                <a:solidFill>
                  <a:srgbClr val="C00000"/>
                </a:solidFill>
                <a:latin typeface="Times New Roman" pitchFamily="18" charset="0"/>
              </a:rPr>
              <a:t>процесса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1600" b="1" i="1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49155" name="AutoShape 3"/>
          <p:cNvSpPr>
            <a:spLocks noChangeArrowheads="1"/>
          </p:cNvSpPr>
          <p:nvPr/>
        </p:nvSpPr>
        <p:spPr bwMode="auto">
          <a:xfrm>
            <a:off x="142875" y="1214438"/>
            <a:ext cx="2444750" cy="5715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D1C39F"/>
              </a:gs>
              <a:gs pos="100000">
                <a:srgbClr val="FFEFD1"/>
              </a:gs>
            </a:gsLst>
            <a:lin ang="5400000" scaled="1"/>
          </a:gradFill>
          <a:ln w="28440">
            <a:solidFill>
              <a:srgbClr val="666666"/>
            </a:solidFill>
            <a:miter lim="800000"/>
            <a:headEnd/>
            <a:tailEnd/>
          </a:ln>
          <a:effectLst>
            <a:outerShdw dist="17819" dir="2700000" algn="ctr" rotWithShape="0">
              <a:srgbClr val="001F7A"/>
            </a:outerShdw>
          </a:effectLst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1600" b="1" i="1">
              <a:solidFill>
                <a:srgbClr val="FFFFFF"/>
              </a:solidFill>
              <a:latin typeface="Times New Roman" pitchFamily="18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b="1" i="1">
                <a:solidFill>
                  <a:srgbClr val="0000FF"/>
                </a:solidFill>
                <a:latin typeface="Times New Roman" pitchFamily="18" charset="0"/>
              </a:rPr>
              <a:t>Ученик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1600" b="1" i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9156" name="AutoShape 4"/>
          <p:cNvSpPr>
            <a:spLocks noChangeArrowheads="1"/>
          </p:cNvSpPr>
          <p:nvPr/>
        </p:nvSpPr>
        <p:spPr bwMode="auto">
          <a:xfrm>
            <a:off x="142875" y="1857375"/>
            <a:ext cx="2444750" cy="642938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D1C39F"/>
              </a:gs>
              <a:gs pos="100000">
                <a:srgbClr val="FFEFD1"/>
              </a:gs>
            </a:gsLst>
            <a:lin ang="5400000" scaled="1"/>
          </a:gradFill>
          <a:ln w="28440">
            <a:solidFill>
              <a:srgbClr val="4F81BD"/>
            </a:solidFill>
            <a:miter lim="800000"/>
            <a:headEnd/>
            <a:tailEnd/>
          </a:ln>
          <a:effectLst>
            <a:outerShdw dist="17819" dir="2700000" algn="ctr" rotWithShape="0">
              <a:srgbClr val="001F7A"/>
            </a:outerShdw>
          </a:effectLst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1600" b="1" i="1">
              <a:solidFill>
                <a:srgbClr val="FFFFFF"/>
              </a:solidFill>
              <a:latin typeface="Times New Roman" pitchFamily="18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b="1" i="1">
                <a:solidFill>
                  <a:srgbClr val="0000FF"/>
                </a:solidFill>
                <a:latin typeface="Times New Roman" pitchFamily="18" charset="0"/>
              </a:rPr>
              <a:t>Получает готовую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b="1" i="1">
                <a:solidFill>
                  <a:srgbClr val="0000FF"/>
                </a:solidFill>
                <a:latin typeface="Times New Roman" pitchFamily="18" charset="0"/>
              </a:rPr>
              <a:t>информацию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1600" b="1" i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9157" name="AutoShape 5"/>
          <p:cNvSpPr>
            <a:spLocks noChangeArrowheads="1"/>
          </p:cNvSpPr>
          <p:nvPr/>
        </p:nvSpPr>
        <p:spPr bwMode="auto">
          <a:xfrm>
            <a:off x="6357938" y="1214438"/>
            <a:ext cx="2444750" cy="5715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EBFA"/>
              </a:gs>
              <a:gs pos="100000">
                <a:srgbClr val="5E9EFF"/>
              </a:gs>
            </a:gsLst>
            <a:lin ang="5400000" scaled="1"/>
          </a:gradFill>
          <a:ln w="28440">
            <a:solidFill>
              <a:srgbClr val="999999"/>
            </a:solidFill>
            <a:miter lim="800000"/>
            <a:headEnd/>
            <a:tailEnd/>
          </a:ln>
          <a:effectLst>
            <a:outerShdw dist="17819" dir="2700000" algn="ctr" rotWithShape="0">
              <a:srgbClr val="001F7A"/>
            </a:outerShdw>
          </a:effectLst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b="1" i="1">
                <a:solidFill>
                  <a:srgbClr val="006600"/>
                </a:solidFill>
                <a:latin typeface="Times New Roman" pitchFamily="18" charset="0"/>
              </a:rPr>
              <a:t>Учитель</a:t>
            </a:r>
          </a:p>
        </p:txBody>
      </p:sp>
      <p:sp>
        <p:nvSpPr>
          <p:cNvPr id="49158" name="AutoShape 6"/>
          <p:cNvSpPr>
            <a:spLocks noChangeArrowheads="1"/>
          </p:cNvSpPr>
          <p:nvPr/>
        </p:nvSpPr>
        <p:spPr bwMode="auto">
          <a:xfrm>
            <a:off x="6357938" y="1857375"/>
            <a:ext cx="2444750" cy="642938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EBFA"/>
              </a:gs>
              <a:gs pos="100000">
                <a:srgbClr val="5E9EFF"/>
              </a:gs>
            </a:gsLst>
            <a:lin ang="5400000" scaled="1"/>
          </a:gradFill>
          <a:ln w="28440">
            <a:solidFill>
              <a:srgbClr val="666666"/>
            </a:solidFill>
            <a:miter lim="800000"/>
            <a:headEnd/>
            <a:tailEnd/>
          </a:ln>
          <a:effectLst>
            <a:outerShdw dist="17819" dir="2700000" algn="ctr" rotWithShape="0">
              <a:srgbClr val="001F7A"/>
            </a:outerShdw>
          </a:effectLst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1600" b="1" i="1">
              <a:solidFill>
                <a:srgbClr val="FFFFFF"/>
              </a:solidFill>
              <a:latin typeface="Times New Roman" pitchFamily="18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b="1" i="1">
                <a:solidFill>
                  <a:srgbClr val="006600"/>
                </a:solidFill>
                <a:latin typeface="Times New Roman" pitchFamily="18" charset="0"/>
              </a:rPr>
              <a:t>Транслирует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b="1" i="1">
                <a:solidFill>
                  <a:srgbClr val="006600"/>
                </a:solidFill>
                <a:latin typeface="Times New Roman" pitchFamily="18" charset="0"/>
              </a:rPr>
              <a:t>информацию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1600" b="1" i="1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49159" name="Freeform 7"/>
          <p:cNvSpPr>
            <a:spLocks noChangeArrowheads="1"/>
          </p:cNvSpPr>
          <p:nvPr/>
        </p:nvSpPr>
        <p:spPr bwMode="auto">
          <a:xfrm rot="10800000">
            <a:off x="2587625" y="1730375"/>
            <a:ext cx="719138" cy="20955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3375 w 21600"/>
              <a:gd name="T9" fmla="*/ 5400 h 21600"/>
              <a:gd name="T10" fmla="*/ 18900 w 21600"/>
              <a:gd name="T11" fmla="*/ 162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28440">
            <a:solidFill>
              <a:srgbClr val="7F7F7F"/>
            </a:solidFill>
            <a:miter lim="800000"/>
            <a:headEnd/>
            <a:tailEnd/>
          </a:ln>
          <a:effectLst>
            <a:outerShdw dist="17819" dir="2700000" algn="ctr" rotWithShape="0">
              <a:srgbClr val="001F7A"/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49160" name="Freeform 8"/>
          <p:cNvSpPr>
            <a:spLocks noChangeArrowheads="1"/>
          </p:cNvSpPr>
          <p:nvPr/>
        </p:nvSpPr>
        <p:spPr bwMode="auto">
          <a:xfrm>
            <a:off x="5572125" y="1714500"/>
            <a:ext cx="719138" cy="204788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3375 w 21600"/>
              <a:gd name="T9" fmla="*/ 5400 h 21600"/>
              <a:gd name="T10" fmla="*/ 18900 w 21600"/>
              <a:gd name="T11" fmla="*/ 162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28440">
            <a:solidFill>
              <a:srgbClr val="7F7F7F"/>
            </a:solidFill>
            <a:miter lim="800000"/>
            <a:headEnd/>
            <a:tailEnd/>
          </a:ln>
          <a:effectLst>
            <a:outerShdw dist="17819" dir="2700000" algn="ctr" rotWithShape="0">
              <a:srgbClr val="001F7A"/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49161" name="AutoShape 9"/>
          <p:cNvSpPr>
            <a:spLocks noChangeArrowheads="1"/>
          </p:cNvSpPr>
          <p:nvPr/>
        </p:nvSpPr>
        <p:spPr bwMode="auto">
          <a:xfrm>
            <a:off x="142875" y="2857500"/>
            <a:ext cx="2444750" cy="185737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D1C39F"/>
              </a:gs>
              <a:gs pos="100000">
                <a:srgbClr val="FFEFD1"/>
              </a:gs>
            </a:gsLst>
            <a:lin ang="5400000" scaled="1"/>
          </a:gradFill>
          <a:ln w="28440">
            <a:solidFill>
              <a:srgbClr val="FF3300"/>
            </a:solidFill>
            <a:miter lim="800000"/>
            <a:headEnd/>
            <a:tailEnd/>
          </a:ln>
          <a:effectLst>
            <a:outerShdw dist="17819" dir="2700000" algn="ctr" rotWithShape="0">
              <a:srgbClr val="001F7A"/>
            </a:outerShdw>
          </a:effectLst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1600" b="1" i="1">
              <a:solidFill>
                <a:srgbClr val="FFFFFF"/>
              </a:solidFill>
              <a:latin typeface="Times New Roman" pitchFamily="18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1600" b="1" i="1">
              <a:solidFill>
                <a:srgbClr val="FFFFFF"/>
              </a:solidFill>
              <a:latin typeface="Times New Roman" pitchFamily="18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1600" b="1" i="1">
              <a:solidFill>
                <a:srgbClr val="FFFFFF"/>
              </a:solidFill>
              <a:latin typeface="Times New Roman" pitchFamily="18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b="1" i="1">
                <a:solidFill>
                  <a:srgbClr val="0000FF"/>
                </a:solidFill>
                <a:latin typeface="Times New Roman" pitchFamily="18" charset="0"/>
              </a:rPr>
              <a:t>Осуществляет:</a:t>
            </a:r>
          </a:p>
          <a:p>
            <a:pPr algn="ctr"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b="1" i="1">
                <a:solidFill>
                  <a:srgbClr val="FF0066"/>
                </a:solidFill>
                <a:latin typeface="Times New Roman" pitchFamily="18" charset="0"/>
              </a:rPr>
              <a:t>поиск</a:t>
            </a:r>
          </a:p>
          <a:p>
            <a:pPr algn="ctr"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b="1" i="1">
                <a:solidFill>
                  <a:srgbClr val="FF0066"/>
                </a:solidFill>
                <a:latin typeface="Times New Roman" pitchFamily="18" charset="0"/>
              </a:rPr>
              <a:t>выбор</a:t>
            </a:r>
          </a:p>
          <a:p>
            <a:pPr algn="ctr"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b="1" i="1">
                <a:solidFill>
                  <a:srgbClr val="FF0066"/>
                </a:solidFill>
                <a:latin typeface="Times New Roman" pitchFamily="18" charset="0"/>
              </a:rPr>
              <a:t>анализ</a:t>
            </a:r>
          </a:p>
          <a:p>
            <a:pPr algn="ctr"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b="1" i="1">
                <a:solidFill>
                  <a:srgbClr val="FF0066"/>
                </a:solidFill>
                <a:latin typeface="Times New Roman" pitchFamily="18" charset="0"/>
              </a:rPr>
              <a:t>систематизацию и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b="1" i="1">
                <a:solidFill>
                  <a:srgbClr val="FF0066"/>
                </a:solidFill>
                <a:latin typeface="Times New Roman" pitchFamily="18" charset="0"/>
              </a:rPr>
              <a:t>презентацию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b="1" i="1">
                <a:solidFill>
                  <a:srgbClr val="FF0066"/>
                </a:solidFill>
                <a:latin typeface="Times New Roman" pitchFamily="18" charset="0"/>
              </a:rPr>
              <a:t>информации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1600" b="1" i="1">
              <a:solidFill>
                <a:srgbClr val="FFFFFF"/>
              </a:solidFill>
              <a:latin typeface="Times New Roman" pitchFamily="18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1600" b="1" i="1">
              <a:solidFill>
                <a:srgbClr val="FFFFFF"/>
              </a:solidFill>
              <a:latin typeface="Times New Roman" pitchFamily="18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1600" b="1" i="1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49162" name="AutoShape 10"/>
          <p:cNvSpPr>
            <a:spLocks noChangeArrowheads="1"/>
          </p:cNvSpPr>
          <p:nvPr/>
        </p:nvSpPr>
        <p:spPr bwMode="auto">
          <a:xfrm>
            <a:off x="6500813" y="2786063"/>
            <a:ext cx="2319337" cy="2071687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EBFA"/>
              </a:gs>
              <a:gs pos="100000">
                <a:srgbClr val="5E9EFF"/>
              </a:gs>
            </a:gsLst>
            <a:lin ang="5400000" scaled="1"/>
          </a:gradFill>
          <a:ln w="28440">
            <a:solidFill>
              <a:srgbClr val="FF3300"/>
            </a:solidFill>
            <a:miter lim="800000"/>
            <a:headEnd/>
            <a:tailEnd/>
          </a:ln>
          <a:effectLst>
            <a:outerShdw dist="17819" dir="2700000" algn="ctr" rotWithShape="0">
              <a:srgbClr val="001F7A"/>
            </a:outerShdw>
          </a:effectLst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b="1" i="1">
                <a:solidFill>
                  <a:srgbClr val="FF0066"/>
                </a:solidFill>
                <a:latin typeface="Times New Roman" pitchFamily="18" charset="0"/>
              </a:rPr>
              <a:t>Организует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b="1" i="1">
                <a:solidFill>
                  <a:srgbClr val="FF0066"/>
                </a:solidFill>
                <a:latin typeface="Times New Roman" pitchFamily="18" charset="0"/>
              </a:rPr>
              <a:t>деятельность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b="1" i="1">
                <a:solidFill>
                  <a:srgbClr val="FF0066"/>
                </a:solidFill>
                <a:latin typeface="Times New Roman" pitchFamily="18" charset="0"/>
              </a:rPr>
              <a:t>ученика в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b="1" i="1">
                <a:solidFill>
                  <a:srgbClr val="FF0066"/>
                </a:solidFill>
                <a:latin typeface="Times New Roman" pitchFamily="18" charset="0"/>
              </a:rPr>
              <a:t>инновационной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b="1" i="1">
                <a:solidFill>
                  <a:srgbClr val="FF0066"/>
                </a:solidFill>
                <a:latin typeface="Times New Roman" pitchFamily="18" charset="0"/>
              </a:rPr>
              <a:t>образовательной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b="1" i="1">
                <a:solidFill>
                  <a:srgbClr val="FF0066"/>
                </a:solidFill>
                <a:latin typeface="Times New Roman" pitchFamily="18" charset="0"/>
              </a:rPr>
              <a:t>среде</a:t>
            </a:r>
          </a:p>
        </p:txBody>
      </p:sp>
      <p:sp>
        <p:nvSpPr>
          <p:cNvPr id="49163" name="AutoShape 11"/>
          <p:cNvSpPr>
            <a:spLocks noChangeArrowheads="1"/>
          </p:cNvSpPr>
          <p:nvPr/>
        </p:nvSpPr>
        <p:spPr bwMode="auto">
          <a:xfrm>
            <a:off x="3348038" y="4149725"/>
            <a:ext cx="2357437" cy="71437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EE7F2"/>
              </a:gs>
              <a:gs pos="100000">
                <a:srgbClr val="FBEAC7"/>
              </a:gs>
            </a:gsLst>
            <a:lin ang="5400000" scaled="1"/>
          </a:gradFill>
          <a:ln w="28440">
            <a:solidFill>
              <a:srgbClr val="C00000"/>
            </a:solidFill>
            <a:miter lim="800000"/>
            <a:headEnd/>
            <a:tailEnd/>
          </a:ln>
          <a:effectLst>
            <a:outerShdw dist="38184" dir="2700000" algn="ctr" rotWithShape="0">
              <a:srgbClr val="000000">
                <a:alpha val="40033"/>
              </a:srgbClr>
            </a:outerShdw>
          </a:effectLst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1600" b="1" i="1">
              <a:solidFill>
                <a:srgbClr val="FFFFFF"/>
              </a:solidFill>
              <a:latin typeface="Times New Roman" pitchFamily="18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b="1" i="1">
                <a:solidFill>
                  <a:srgbClr val="C00000"/>
                </a:solidFill>
                <a:latin typeface="Times New Roman" pitchFamily="18" charset="0"/>
              </a:rPr>
              <a:t>Новое качество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b="1" i="1">
                <a:solidFill>
                  <a:srgbClr val="C00000"/>
                </a:solidFill>
                <a:latin typeface="Times New Roman" pitchFamily="18" charset="0"/>
              </a:rPr>
              <a:t>образования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1600" b="1" i="1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49164" name="AutoShape 12"/>
          <p:cNvSpPr>
            <a:spLocks noChangeArrowheads="1"/>
          </p:cNvSpPr>
          <p:nvPr/>
        </p:nvSpPr>
        <p:spPr bwMode="auto">
          <a:xfrm>
            <a:off x="3214688" y="4929188"/>
            <a:ext cx="2714625" cy="71437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EE7F2"/>
              </a:gs>
              <a:gs pos="100000">
                <a:srgbClr val="FBEAC7"/>
              </a:gs>
            </a:gsLst>
            <a:lin ang="5400000" scaled="1"/>
          </a:gradFill>
          <a:ln w="28440">
            <a:solidFill>
              <a:srgbClr val="C00000"/>
            </a:solidFill>
            <a:miter lim="800000"/>
            <a:headEnd/>
            <a:tailEnd/>
          </a:ln>
          <a:effectLst>
            <a:outerShdw dist="38184" dir="2700000" algn="ctr" rotWithShape="0">
              <a:srgbClr val="000000">
                <a:alpha val="40033"/>
              </a:srgbClr>
            </a:outerShdw>
          </a:effectLst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1600" b="1" i="1">
              <a:solidFill>
                <a:srgbClr val="FFFFFF"/>
              </a:solidFill>
              <a:latin typeface="Times New Roman" pitchFamily="18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b="1" i="1">
                <a:solidFill>
                  <a:srgbClr val="C00000"/>
                </a:solidFill>
                <a:latin typeface="Times New Roman" pitchFamily="18" charset="0"/>
              </a:rPr>
              <a:t>Новый образовательный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b="1" i="1">
                <a:solidFill>
                  <a:srgbClr val="C00000"/>
                </a:solidFill>
                <a:latin typeface="Times New Roman" pitchFamily="18" charset="0"/>
              </a:rPr>
              <a:t>результат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1600" b="1" i="1">
              <a:solidFill>
                <a:srgbClr val="C00000"/>
              </a:solidFill>
              <a:latin typeface="Times New Roman" pitchFamily="18" charset="0"/>
            </a:endParaRP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657350" y="5718175"/>
            <a:ext cx="5794375" cy="1093788"/>
            <a:chOff x="1044" y="3602"/>
            <a:chExt cx="3650" cy="689"/>
          </a:xfrm>
        </p:grpSpPr>
        <p:pic>
          <p:nvPicPr>
            <p:cNvPr id="49166" name="Picture 1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44" y="3602"/>
              <a:ext cx="3650" cy="68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49167" name="Text Box 15"/>
            <p:cNvSpPr txBox="1">
              <a:spLocks noChangeArrowheads="1"/>
            </p:cNvSpPr>
            <p:nvPr/>
          </p:nvSpPr>
          <p:spPr bwMode="auto">
            <a:xfrm>
              <a:off x="1109" y="3674"/>
              <a:ext cx="3487" cy="51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endParaRPr lang="ru-RU" sz="1600" b="1" i="1">
                <a:solidFill>
                  <a:srgbClr val="FFFFFF"/>
                </a:solidFill>
                <a:latin typeface="Times New Roman" pitchFamily="18" charset="0"/>
              </a:endParaRPr>
            </a:p>
            <a:p>
              <a:pPr algn="ct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600" b="1" i="1">
                  <a:solidFill>
                    <a:srgbClr val="C00000"/>
                  </a:solidFill>
                  <a:latin typeface="Times New Roman" pitchFamily="18" charset="0"/>
                </a:rPr>
                <a:t>«Компетентности к обновлению </a:t>
              </a:r>
            </a:p>
            <a:p>
              <a:pPr algn="ct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600" b="1" i="1">
                  <a:solidFill>
                    <a:srgbClr val="C00000"/>
                  </a:solidFill>
                  <a:latin typeface="Times New Roman" pitchFamily="18" charset="0"/>
                </a:rPr>
                <a:t>компетенций» и мотивация к обучению </a:t>
              </a:r>
            </a:p>
            <a:p>
              <a:pPr algn="ct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600" b="1" i="1">
                  <a:solidFill>
                    <a:srgbClr val="C00000"/>
                  </a:solidFill>
                  <a:latin typeface="Times New Roman" pitchFamily="18" charset="0"/>
                </a:rPr>
                <a:t>на разных этапах развития личности обучающихся</a:t>
              </a:r>
            </a:p>
            <a:p>
              <a:pPr algn="ct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endParaRPr lang="ru-RU" sz="1600" b="1" i="1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49168" name="Freeform 16"/>
          <p:cNvSpPr>
            <a:spLocks noChangeArrowheads="1"/>
          </p:cNvSpPr>
          <p:nvPr/>
        </p:nvSpPr>
        <p:spPr bwMode="auto">
          <a:xfrm rot="5400000">
            <a:off x="3232944" y="2870994"/>
            <a:ext cx="639762" cy="1644650"/>
          </a:xfrm>
          <a:custGeom>
            <a:avLst/>
            <a:gdLst>
              <a:gd name="T0" fmla="*/ 479822 w 639762"/>
              <a:gd name="T1" fmla="*/ 0 h 1644650"/>
              <a:gd name="T2" fmla="*/ 479822 w 639762"/>
              <a:gd name="T3" fmla="*/ 319881 h 1644650"/>
              <a:gd name="T4" fmla="*/ 79970 w 639762"/>
              <a:gd name="T5" fmla="*/ 1644650 h 1644650"/>
              <a:gd name="T6" fmla="*/ 639762 w 639762"/>
              <a:gd name="T7" fmla="*/ 159941 h 16446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39762" h="1644650">
                <a:moveTo>
                  <a:pt x="0" y="1644650"/>
                </a:moveTo>
                <a:lnTo>
                  <a:pt x="0" y="359866"/>
                </a:lnTo>
                <a:cubicBezTo>
                  <a:pt x="0" y="205283"/>
                  <a:pt x="125313" y="79970"/>
                  <a:pt x="279895" y="79970"/>
                </a:cubicBezTo>
                <a:lnTo>
                  <a:pt x="479822" y="79970"/>
                </a:lnTo>
                <a:lnTo>
                  <a:pt x="479822" y="0"/>
                </a:lnTo>
                <a:lnTo>
                  <a:pt x="639762" y="159941"/>
                </a:lnTo>
                <a:lnTo>
                  <a:pt x="479822" y="319881"/>
                </a:lnTo>
                <a:lnTo>
                  <a:pt x="479822" y="239911"/>
                </a:lnTo>
                <a:lnTo>
                  <a:pt x="279896" y="239911"/>
                </a:lnTo>
                <a:lnTo>
                  <a:pt x="279895" y="239911"/>
                </a:lnTo>
                <a:cubicBezTo>
                  <a:pt x="213646" y="239911"/>
                  <a:pt x="159941" y="293616"/>
                  <a:pt x="159941" y="359865"/>
                </a:cubicBezTo>
                <a:lnTo>
                  <a:pt x="159941" y="164465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49169" name="Freeform 17"/>
          <p:cNvSpPr>
            <a:spLocks noChangeArrowheads="1"/>
          </p:cNvSpPr>
          <p:nvPr/>
        </p:nvSpPr>
        <p:spPr bwMode="auto">
          <a:xfrm rot="5400000" flipV="1">
            <a:off x="5272882" y="2855119"/>
            <a:ext cx="639762" cy="1644650"/>
          </a:xfrm>
          <a:custGeom>
            <a:avLst/>
            <a:gdLst>
              <a:gd name="T0" fmla="*/ 479822 w 639762"/>
              <a:gd name="T1" fmla="*/ 0 h 1644650"/>
              <a:gd name="T2" fmla="*/ 479822 w 639762"/>
              <a:gd name="T3" fmla="*/ 319881 h 1644650"/>
              <a:gd name="T4" fmla="*/ 79970 w 639762"/>
              <a:gd name="T5" fmla="*/ 1644650 h 1644650"/>
              <a:gd name="T6" fmla="*/ 639762 w 639762"/>
              <a:gd name="T7" fmla="*/ 159941 h 16446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39762" h="1644650">
                <a:moveTo>
                  <a:pt x="0" y="1644650"/>
                </a:moveTo>
                <a:lnTo>
                  <a:pt x="0" y="359866"/>
                </a:lnTo>
                <a:cubicBezTo>
                  <a:pt x="0" y="205283"/>
                  <a:pt x="125313" y="79970"/>
                  <a:pt x="279895" y="79970"/>
                </a:cubicBezTo>
                <a:lnTo>
                  <a:pt x="479822" y="79970"/>
                </a:lnTo>
                <a:lnTo>
                  <a:pt x="479822" y="0"/>
                </a:lnTo>
                <a:lnTo>
                  <a:pt x="639762" y="159941"/>
                </a:lnTo>
                <a:lnTo>
                  <a:pt x="479822" y="319881"/>
                </a:lnTo>
                <a:lnTo>
                  <a:pt x="479822" y="239911"/>
                </a:lnTo>
                <a:lnTo>
                  <a:pt x="279896" y="239911"/>
                </a:lnTo>
                <a:lnTo>
                  <a:pt x="279895" y="239911"/>
                </a:lnTo>
                <a:cubicBezTo>
                  <a:pt x="213646" y="239911"/>
                  <a:pt x="159941" y="293616"/>
                  <a:pt x="159941" y="359865"/>
                </a:cubicBezTo>
                <a:lnTo>
                  <a:pt x="159941" y="164465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/>
          </a:p>
        </p:txBody>
      </p:sp>
      <p:pic>
        <p:nvPicPr>
          <p:cNvPr id="49170" name="Picture 1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3" y="142875"/>
            <a:ext cx="1009650" cy="1036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49171" name="Picture 1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00938" y="142875"/>
            <a:ext cx="1227137" cy="10493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49172" name="Picture 2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8600" y="6324600"/>
            <a:ext cx="3810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Номер слайда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5607C626-1CDB-4644-9BC7-AF19A1CD051B}" type="slidenum">
              <a:rPr lang="ru-RU" sz="1400">
                <a:latin typeface="+mn-lt"/>
              </a:rPr>
              <a:pPr algn="r">
                <a:defRPr/>
              </a:pPr>
              <a:t>13</a:t>
            </a:fld>
            <a:endParaRPr lang="ru-RU" sz="1400">
              <a:latin typeface="+mn-lt"/>
            </a:endParaRPr>
          </a:p>
        </p:txBody>
      </p:sp>
      <p:sp>
        <p:nvSpPr>
          <p:cNvPr id="14" name="Номер слайда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B3147DA3-826F-4691-B39B-A94D9B105F12}" type="slidenum">
              <a:rPr lang="ru-RU" sz="1400">
                <a:latin typeface="+mn-lt"/>
              </a:rPr>
              <a:pPr algn="r">
                <a:defRPr/>
              </a:pPr>
              <a:t>13</a:t>
            </a:fld>
            <a:endParaRPr lang="ru-RU" sz="1400">
              <a:latin typeface="+mn-lt"/>
            </a:endParaRPr>
          </a:p>
        </p:txBody>
      </p:sp>
      <p:sp>
        <p:nvSpPr>
          <p:cNvPr id="48133" name="AutoShape 2"/>
          <p:cNvSpPr>
            <a:spLocks noChangeArrowheads="1"/>
          </p:cNvSpPr>
          <p:nvPr/>
        </p:nvSpPr>
        <p:spPr bwMode="auto">
          <a:xfrm>
            <a:off x="3492500" y="2924175"/>
            <a:ext cx="2232025" cy="144145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600" b="1" dirty="0">
                <a:solidFill>
                  <a:schemeClr val="tx2"/>
                </a:solidFill>
              </a:rPr>
              <a:t>Педагогический</a:t>
            </a:r>
          </a:p>
          <a:p>
            <a:pPr algn="ctr">
              <a:defRPr/>
            </a:pPr>
            <a:r>
              <a:rPr lang="ru-RU" sz="1600" b="1" dirty="0">
                <a:solidFill>
                  <a:schemeClr val="tx2"/>
                </a:solidFill>
              </a:rPr>
              <a:t>потенциал</a:t>
            </a:r>
          </a:p>
          <a:p>
            <a:pPr algn="ctr">
              <a:defRPr/>
            </a:pPr>
            <a:r>
              <a:rPr lang="ru-RU" sz="1600" b="1" dirty="0">
                <a:solidFill>
                  <a:schemeClr val="tx2"/>
                </a:solidFill>
              </a:rPr>
              <a:t>инновационной</a:t>
            </a:r>
          </a:p>
          <a:p>
            <a:pPr algn="ctr">
              <a:defRPr/>
            </a:pPr>
            <a:r>
              <a:rPr lang="ru-RU" sz="1600" b="1" dirty="0">
                <a:solidFill>
                  <a:schemeClr val="tx2"/>
                </a:solidFill>
              </a:rPr>
              <a:t>образовательной</a:t>
            </a:r>
          </a:p>
          <a:p>
            <a:pPr algn="ctr">
              <a:defRPr/>
            </a:pPr>
            <a:r>
              <a:rPr lang="ru-RU" sz="1600" b="1" dirty="0">
                <a:solidFill>
                  <a:schemeClr val="tx2"/>
                </a:solidFill>
              </a:rPr>
              <a:t>среды</a:t>
            </a:r>
          </a:p>
        </p:txBody>
      </p:sp>
      <p:sp>
        <p:nvSpPr>
          <p:cNvPr id="48134" name="AutoShape 7"/>
          <p:cNvSpPr>
            <a:spLocks noChangeArrowheads="1"/>
          </p:cNvSpPr>
          <p:nvPr/>
        </p:nvSpPr>
        <p:spPr bwMode="auto">
          <a:xfrm>
            <a:off x="3492500" y="571500"/>
            <a:ext cx="2232025" cy="13684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endParaRPr lang="ru-RU" sz="1400" dirty="0">
              <a:latin typeface="Tahoma" pitchFamily="34" charset="0"/>
            </a:endParaRPr>
          </a:p>
          <a:p>
            <a:pPr algn="ctr">
              <a:defRPr/>
            </a:pPr>
            <a:endParaRPr lang="ru-RU" sz="1400" dirty="0">
              <a:latin typeface="Tahoma" pitchFamily="34" charset="0"/>
            </a:endParaRPr>
          </a:p>
          <a:p>
            <a:pPr algn="ctr">
              <a:defRPr/>
            </a:pPr>
            <a:r>
              <a:rPr lang="ru-RU" sz="1600" dirty="0">
                <a:latin typeface="Tahoma" pitchFamily="34" charset="0"/>
              </a:rPr>
              <a:t>Организация</a:t>
            </a:r>
          </a:p>
          <a:p>
            <a:pPr algn="ctr">
              <a:defRPr/>
            </a:pPr>
            <a:r>
              <a:rPr lang="ru-RU" sz="1600" dirty="0">
                <a:latin typeface="Tahoma" pitchFamily="34" charset="0"/>
              </a:rPr>
              <a:t>коллективной </a:t>
            </a:r>
          </a:p>
          <a:p>
            <a:pPr algn="ctr">
              <a:defRPr/>
            </a:pPr>
            <a:r>
              <a:rPr lang="ru-RU" sz="1600" dirty="0">
                <a:latin typeface="Tahoma" pitchFamily="34" charset="0"/>
              </a:rPr>
              <a:t>деятельности</a:t>
            </a:r>
          </a:p>
          <a:p>
            <a:pPr algn="ctr">
              <a:defRPr/>
            </a:pPr>
            <a:r>
              <a:rPr lang="ru-RU" sz="1600" dirty="0">
                <a:latin typeface="Tahoma" pitchFamily="34" charset="0"/>
              </a:rPr>
              <a:t>и работы в группах</a:t>
            </a:r>
          </a:p>
          <a:p>
            <a:pPr algn="ctr">
              <a:defRPr/>
            </a:pPr>
            <a:endParaRPr lang="ru-RU" sz="1600" dirty="0">
              <a:latin typeface="Tahoma" pitchFamily="34" charset="0"/>
            </a:endParaRPr>
          </a:p>
          <a:p>
            <a:pPr algn="ctr">
              <a:defRPr/>
            </a:pPr>
            <a:endParaRPr lang="ru-RU" sz="2400" dirty="0">
              <a:latin typeface="Tahoma" pitchFamily="34" charset="0"/>
            </a:endParaRPr>
          </a:p>
        </p:txBody>
      </p:sp>
      <p:sp>
        <p:nvSpPr>
          <p:cNvPr id="48135" name="AutoShape 9"/>
          <p:cNvSpPr>
            <a:spLocks noChangeArrowheads="1"/>
          </p:cNvSpPr>
          <p:nvPr/>
        </p:nvSpPr>
        <p:spPr bwMode="auto">
          <a:xfrm>
            <a:off x="428625" y="1000125"/>
            <a:ext cx="2087563" cy="10001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600" dirty="0">
                <a:latin typeface="Tahoma" pitchFamily="34" charset="0"/>
              </a:rPr>
              <a:t>Индивидуализация</a:t>
            </a:r>
          </a:p>
          <a:p>
            <a:pPr algn="ctr">
              <a:defRPr/>
            </a:pPr>
            <a:r>
              <a:rPr lang="ru-RU" sz="1600" dirty="0">
                <a:latin typeface="Tahoma" pitchFamily="34" charset="0"/>
              </a:rPr>
              <a:t>учебного </a:t>
            </a:r>
          </a:p>
          <a:p>
            <a:pPr algn="ctr">
              <a:defRPr/>
            </a:pPr>
            <a:r>
              <a:rPr lang="ru-RU" sz="1600" dirty="0">
                <a:latin typeface="Tahoma" pitchFamily="34" charset="0"/>
              </a:rPr>
              <a:t>процесса</a:t>
            </a:r>
          </a:p>
        </p:txBody>
      </p:sp>
      <p:sp>
        <p:nvSpPr>
          <p:cNvPr id="48136" name="AutoShape 10"/>
          <p:cNvSpPr>
            <a:spLocks noChangeArrowheads="1"/>
          </p:cNvSpPr>
          <p:nvPr/>
        </p:nvSpPr>
        <p:spPr bwMode="auto">
          <a:xfrm rot="10800000">
            <a:off x="2627784" y="3717031"/>
            <a:ext cx="791146" cy="576263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48137" name="AutoShape 14"/>
          <p:cNvSpPr>
            <a:spLocks noChangeArrowheads="1"/>
          </p:cNvSpPr>
          <p:nvPr/>
        </p:nvSpPr>
        <p:spPr bwMode="auto">
          <a:xfrm rot="-5400000">
            <a:off x="4211638" y="2138362"/>
            <a:ext cx="719138" cy="576263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48138" name="AutoShape 15"/>
          <p:cNvSpPr>
            <a:spLocks noChangeArrowheads="1"/>
          </p:cNvSpPr>
          <p:nvPr/>
        </p:nvSpPr>
        <p:spPr bwMode="auto">
          <a:xfrm rot="19390616">
            <a:off x="5371965" y="1864377"/>
            <a:ext cx="1001844" cy="576262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48139" name="AutoShape 16"/>
          <p:cNvSpPr>
            <a:spLocks noChangeArrowheads="1"/>
          </p:cNvSpPr>
          <p:nvPr/>
        </p:nvSpPr>
        <p:spPr bwMode="auto">
          <a:xfrm>
            <a:off x="6661150" y="3273425"/>
            <a:ext cx="2087563" cy="15843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endParaRPr lang="ru-RU" dirty="0">
              <a:latin typeface="Tahoma" pitchFamily="34" charset="0"/>
            </a:endParaRPr>
          </a:p>
          <a:p>
            <a:pPr algn="ctr">
              <a:defRPr/>
            </a:pPr>
            <a:endParaRPr lang="ru-RU" dirty="0">
              <a:latin typeface="Tahoma" pitchFamily="34" charset="0"/>
            </a:endParaRPr>
          </a:p>
          <a:p>
            <a:pPr algn="ctr">
              <a:defRPr/>
            </a:pPr>
            <a:endParaRPr lang="ru-RU" sz="1600" dirty="0">
              <a:latin typeface="Tahoma" pitchFamily="34" charset="0"/>
            </a:endParaRPr>
          </a:p>
          <a:p>
            <a:pPr algn="ctr">
              <a:defRPr/>
            </a:pPr>
            <a:r>
              <a:rPr lang="ru-RU" sz="1600" dirty="0" err="1">
                <a:latin typeface="Tahoma" pitchFamily="34" charset="0"/>
              </a:rPr>
              <a:t>Психолого</a:t>
            </a:r>
            <a:r>
              <a:rPr lang="ru-RU" sz="1600" dirty="0">
                <a:latin typeface="Tahoma" pitchFamily="34" charset="0"/>
              </a:rPr>
              <a:t>-</a:t>
            </a:r>
          </a:p>
          <a:p>
            <a:pPr algn="ctr">
              <a:defRPr/>
            </a:pPr>
            <a:r>
              <a:rPr lang="ru-RU" sz="1600" dirty="0">
                <a:latin typeface="Tahoma" pitchFamily="34" charset="0"/>
              </a:rPr>
              <a:t>педагогическая</a:t>
            </a:r>
          </a:p>
          <a:p>
            <a:pPr algn="ctr">
              <a:defRPr/>
            </a:pPr>
            <a:r>
              <a:rPr lang="ru-RU" sz="1600" dirty="0">
                <a:latin typeface="Tahoma" pitchFamily="34" charset="0"/>
              </a:rPr>
              <a:t>поддержка</a:t>
            </a:r>
          </a:p>
          <a:p>
            <a:pPr algn="ctr">
              <a:defRPr/>
            </a:pPr>
            <a:r>
              <a:rPr lang="ru-RU" sz="1600" dirty="0">
                <a:latin typeface="Tahoma" pitchFamily="34" charset="0"/>
              </a:rPr>
              <a:t>учебного</a:t>
            </a:r>
          </a:p>
          <a:p>
            <a:pPr algn="ctr">
              <a:defRPr/>
            </a:pPr>
            <a:r>
              <a:rPr lang="ru-RU" sz="1600" dirty="0">
                <a:latin typeface="Tahoma" pitchFamily="34" charset="0"/>
              </a:rPr>
              <a:t>процесса</a:t>
            </a:r>
          </a:p>
          <a:p>
            <a:pPr algn="ctr">
              <a:defRPr/>
            </a:pPr>
            <a:endParaRPr lang="ru-RU" dirty="0">
              <a:latin typeface="Tahoma" pitchFamily="34" charset="0"/>
            </a:endParaRPr>
          </a:p>
          <a:p>
            <a:pPr algn="ctr">
              <a:defRPr/>
            </a:pPr>
            <a:endParaRPr lang="ru-RU" dirty="0">
              <a:latin typeface="Tahoma" pitchFamily="34" charset="0"/>
            </a:endParaRPr>
          </a:p>
          <a:p>
            <a:pPr algn="ctr">
              <a:defRPr/>
            </a:pPr>
            <a:endParaRPr lang="ru-RU" dirty="0">
              <a:latin typeface="Tahoma" pitchFamily="34" charset="0"/>
            </a:endParaRPr>
          </a:p>
        </p:txBody>
      </p:sp>
      <p:sp>
        <p:nvSpPr>
          <p:cNvPr id="72716" name="Rectangle 17"/>
          <p:cNvSpPr>
            <a:spLocks noChangeArrowheads="1"/>
          </p:cNvSpPr>
          <p:nvPr/>
        </p:nvSpPr>
        <p:spPr bwMode="auto">
          <a:xfrm>
            <a:off x="-36513" y="46038"/>
            <a:ext cx="6048376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 sz="2600">
              <a:latin typeface="Tahoma" pitchFamily="34" charset="0"/>
            </a:endParaRPr>
          </a:p>
        </p:txBody>
      </p:sp>
      <p:sp>
        <p:nvSpPr>
          <p:cNvPr id="48141" name="AutoShape 9"/>
          <p:cNvSpPr>
            <a:spLocks noChangeArrowheads="1"/>
          </p:cNvSpPr>
          <p:nvPr/>
        </p:nvSpPr>
        <p:spPr bwMode="auto">
          <a:xfrm>
            <a:off x="468313" y="3571875"/>
            <a:ext cx="2087562" cy="106521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600" dirty="0">
                <a:latin typeface="Tahoma" pitchFamily="34" charset="0"/>
              </a:rPr>
              <a:t>Реализация</a:t>
            </a:r>
          </a:p>
          <a:p>
            <a:pPr algn="ctr">
              <a:defRPr/>
            </a:pPr>
            <a:r>
              <a:rPr lang="ru-RU" sz="1600" dirty="0">
                <a:latin typeface="Tahoma" pitchFamily="34" charset="0"/>
              </a:rPr>
              <a:t>системно-</a:t>
            </a:r>
          </a:p>
          <a:p>
            <a:pPr algn="ctr">
              <a:defRPr/>
            </a:pPr>
            <a:r>
              <a:rPr lang="ru-RU" sz="1600" dirty="0" err="1">
                <a:latin typeface="Tahoma" pitchFamily="34" charset="0"/>
              </a:rPr>
              <a:t>деятельностного</a:t>
            </a:r>
            <a:endParaRPr lang="ru-RU" sz="1600" dirty="0">
              <a:latin typeface="Tahoma" pitchFamily="34" charset="0"/>
            </a:endParaRPr>
          </a:p>
          <a:p>
            <a:pPr algn="ctr">
              <a:defRPr/>
            </a:pPr>
            <a:r>
              <a:rPr lang="ru-RU" sz="1600" dirty="0">
                <a:latin typeface="Tahoma" pitchFamily="34" charset="0"/>
              </a:rPr>
              <a:t>подхода</a:t>
            </a:r>
          </a:p>
        </p:txBody>
      </p:sp>
      <p:sp>
        <p:nvSpPr>
          <p:cNvPr id="48142" name="AutoShape 9"/>
          <p:cNvSpPr>
            <a:spLocks noChangeArrowheads="1"/>
          </p:cNvSpPr>
          <p:nvPr/>
        </p:nvSpPr>
        <p:spPr bwMode="auto">
          <a:xfrm>
            <a:off x="6661150" y="5130800"/>
            <a:ext cx="2087563" cy="129857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endParaRPr lang="ru-RU" dirty="0">
              <a:latin typeface="Tahoma" pitchFamily="34" charset="0"/>
            </a:endParaRPr>
          </a:p>
          <a:p>
            <a:pPr algn="ctr">
              <a:defRPr/>
            </a:pPr>
            <a:r>
              <a:rPr lang="ru-RU" sz="1600" dirty="0" err="1">
                <a:latin typeface="Tahoma" pitchFamily="34" charset="0"/>
              </a:rPr>
              <a:t>Разноуровневость</a:t>
            </a:r>
            <a:endParaRPr lang="ru-RU" sz="1600" dirty="0">
              <a:latin typeface="Tahoma" pitchFamily="34" charset="0"/>
            </a:endParaRPr>
          </a:p>
          <a:p>
            <a:pPr algn="ctr">
              <a:defRPr/>
            </a:pPr>
            <a:r>
              <a:rPr lang="ru-RU" sz="1600" dirty="0">
                <a:latin typeface="Tahoma" pitchFamily="34" charset="0"/>
              </a:rPr>
              <a:t>содержания </a:t>
            </a:r>
          </a:p>
          <a:p>
            <a:pPr algn="ctr">
              <a:defRPr/>
            </a:pPr>
            <a:r>
              <a:rPr lang="ru-RU" sz="1600" dirty="0">
                <a:latin typeface="Tahoma" pitchFamily="34" charset="0"/>
              </a:rPr>
              <a:t>образовательного</a:t>
            </a:r>
          </a:p>
          <a:p>
            <a:pPr algn="ctr">
              <a:defRPr/>
            </a:pPr>
            <a:r>
              <a:rPr lang="ru-RU" sz="1600" dirty="0">
                <a:latin typeface="Tahoma" pitchFamily="34" charset="0"/>
              </a:rPr>
              <a:t>ресурса</a:t>
            </a:r>
          </a:p>
          <a:p>
            <a:pPr algn="ctr">
              <a:defRPr/>
            </a:pPr>
            <a:endParaRPr lang="ru-RU" dirty="0">
              <a:latin typeface="Tahoma" pitchFamily="34" charset="0"/>
            </a:endParaRPr>
          </a:p>
        </p:txBody>
      </p:sp>
      <p:sp>
        <p:nvSpPr>
          <p:cNvPr id="48143" name="AutoShape 10"/>
          <p:cNvSpPr>
            <a:spLocks noChangeArrowheads="1"/>
          </p:cNvSpPr>
          <p:nvPr/>
        </p:nvSpPr>
        <p:spPr bwMode="auto">
          <a:xfrm rot="10800000">
            <a:off x="2555776" y="2708919"/>
            <a:ext cx="864096" cy="576263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48144" name="AutoShape 10"/>
          <p:cNvSpPr>
            <a:spLocks noChangeArrowheads="1"/>
          </p:cNvSpPr>
          <p:nvPr/>
        </p:nvSpPr>
        <p:spPr bwMode="auto">
          <a:xfrm rot="2653376">
            <a:off x="5609009" y="4588468"/>
            <a:ext cx="872217" cy="576263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48145" name="AutoShape 9"/>
          <p:cNvSpPr>
            <a:spLocks noChangeArrowheads="1"/>
          </p:cNvSpPr>
          <p:nvPr/>
        </p:nvSpPr>
        <p:spPr bwMode="auto">
          <a:xfrm>
            <a:off x="428625" y="2273300"/>
            <a:ext cx="2087563" cy="108426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600" dirty="0">
                <a:latin typeface="Tahoma" pitchFamily="34" charset="0"/>
              </a:rPr>
              <a:t>Создание ситуации</a:t>
            </a:r>
          </a:p>
          <a:p>
            <a:pPr algn="ctr">
              <a:defRPr/>
            </a:pPr>
            <a:r>
              <a:rPr lang="ru-RU" sz="1600" dirty="0">
                <a:latin typeface="Tahoma" pitchFamily="34" charset="0"/>
              </a:rPr>
              <a:t> успешности</a:t>
            </a:r>
          </a:p>
          <a:p>
            <a:pPr algn="ctr">
              <a:defRPr/>
            </a:pPr>
            <a:r>
              <a:rPr lang="ru-RU" sz="1600" dirty="0">
                <a:latin typeface="Tahoma" pitchFamily="34" charset="0"/>
              </a:rPr>
              <a:t>для учащихся</a:t>
            </a:r>
          </a:p>
        </p:txBody>
      </p:sp>
      <p:sp>
        <p:nvSpPr>
          <p:cNvPr id="48146" name="AutoShape 9"/>
          <p:cNvSpPr>
            <a:spLocks noChangeArrowheads="1"/>
          </p:cNvSpPr>
          <p:nvPr/>
        </p:nvSpPr>
        <p:spPr bwMode="auto">
          <a:xfrm>
            <a:off x="484188" y="5006975"/>
            <a:ext cx="2087562" cy="14224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endParaRPr lang="ru-RU" sz="1600" dirty="0">
              <a:latin typeface="Tahoma" pitchFamily="34" charset="0"/>
            </a:endParaRPr>
          </a:p>
          <a:p>
            <a:pPr algn="ctr">
              <a:defRPr/>
            </a:pPr>
            <a:endParaRPr lang="ru-RU" sz="1600" dirty="0">
              <a:latin typeface="Tahoma" pitchFamily="34" charset="0"/>
            </a:endParaRPr>
          </a:p>
          <a:p>
            <a:pPr algn="ctr">
              <a:defRPr/>
            </a:pPr>
            <a:r>
              <a:rPr lang="ru-RU" sz="1600" dirty="0">
                <a:latin typeface="Tahoma" pitchFamily="34" charset="0"/>
              </a:rPr>
              <a:t>Гибкость</a:t>
            </a:r>
            <a:r>
              <a:rPr lang="ru-RU" dirty="0">
                <a:latin typeface="Tahoma" pitchFamily="34" charset="0"/>
              </a:rPr>
              <a:t> </a:t>
            </a:r>
          </a:p>
          <a:p>
            <a:pPr algn="ctr">
              <a:defRPr/>
            </a:pPr>
            <a:r>
              <a:rPr lang="ru-RU" sz="1600" dirty="0">
                <a:latin typeface="Tahoma" pitchFamily="34" charset="0"/>
              </a:rPr>
              <a:t>организационной</a:t>
            </a:r>
          </a:p>
          <a:p>
            <a:pPr algn="ctr">
              <a:defRPr/>
            </a:pPr>
            <a:r>
              <a:rPr lang="ru-RU" sz="1600" dirty="0">
                <a:latin typeface="Tahoma" pitchFamily="34" charset="0"/>
              </a:rPr>
              <a:t>структуры обучения</a:t>
            </a:r>
          </a:p>
          <a:p>
            <a:pPr algn="ctr">
              <a:defRPr/>
            </a:pPr>
            <a:endParaRPr lang="ru-RU" dirty="0">
              <a:latin typeface="Tahoma" pitchFamily="34" charset="0"/>
            </a:endParaRPr>
          </a:p>
          <a:p>
            <a:pPr algn="ctr">
              <a:defRPr/>
            </a:pPr>
            <a:endParaRPr lang="ru-RU" dirty="0">
              <a:latin typeface="Tahoma" pitchFamily="34" charset="0"/>
            </a:endParaRPr>
          </a:p>
        </p:txBody>
      </p:sp>
      <p:sp>
        <p:nvSpPr>
          <p:cNvPr id="48147" name="AutoShape 9"/>
          <p:cNvSpPr>
            <a:spLocks noChangeArrowheads="1"/>
          </p:cNvSpPr>
          <p:nvPr/>
        </p:nvSpPr>
        <p:spPr bwMode="auto">
          <a:xfrm>
            <a:off x="3556000" y="5373688"/>
            <a:ext cx="2087563" cy="119856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endParaRPr lang="ru-RU" sz="1600" dirty="0">
              <a:latin typeface="Tahoma" pitchFamily="34" charset="0"/>
            </a:endParaRPr>
          </a:p>
          <a:p>
            <a:pPr algn="ctr">
              <a:defRPr/>
            </a:pPr>
            <a:r>
              <a:rPr lang="ru-RU" sz="1600" dirty="0">
                <a:latin typeface="Tahoma" pitchFamily="34" charset="0"/>
              </a:rPr>
              <a:t> </a:t>
            </a:r>
          </a:p>
          <a:p>
            <a:pPr algn="ctr">
              <a:defRPr/>
            </a:pPr>
            <a:r>
              <a:rPr lang="ru-RU" sz="1600" dirty="0">
                <a:latin typeface="Tahoma" pitchFamily="34" charset="0"/>
              </a:rPr>
              <a:t>Интенсификация</a:t>
            </a:r>
          </a:p>
          <a:p>
            <a:pPr algn="ctr">
              <a:defRPr/>
            </a:pPr>
            <a:r>
              <a:rPr lang="ru-RU" sz="1600" dirty="0">
                <a:latin typeface="Tahoma" pitchFamily="34" charset="0"/>
              </a:rPr>
              <a:t>процесса</a:t>
            </a:r>
          </a:p>
          <a:p>
            <a:pPr algn="ctr">
              <a:defRPr/>
            </a:pPr>
            <a:r>
              <a:rPr lang="ru-RU" sz="1600" dirty="0">
                <a:latin typeface="Tahoma" pitchFamily="34" charset="0"/>
              </a:rPr>
              <a:t>обучения</a:t>
            </a:r>
          </a:p>
          <a:p>
            <a:pPr algn="ctr">
              <a:defRPr/>
            </a:pPr>
            <a:endParaRPr lang="ru-RU" dirty="0">
              <a:latin typeface="Tahoma" pitchFamily="34" charset="0"/>
            </a:endParaRPr>
          </a:p>
          <a:p>
            <a:pPr algn="ctr">
              <a:defRPr/>
            </a:pPr>
            <a:endParaRPr lang="ru-RU" dirty="0">
              <a:latin typeface="Tahoma" pitchFamily="34" charset="0"/>
            </a:endParaRPr>
          </a:p>
        </p:txBody>
      </p:sp>
      <p:sp>
        <p:nvSpPr>
          <p:cNvPr id="48148" name="AutoShape 9"/>
          <p:cNvSpPr>
            <a:spLocks noChangeArrowheads="1"/>
          </p:cNvSpPr>
          <p:nvPr/>
        </p:nvSpPr>
        <p:spPr bwMode="auto">
          <a:xfrm>
            <a:off x="6627813" y="2201863"/>
            <a:ext cx="2087562" cy="79851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600" dirty="0">
                <a:latin typeface="Tahoma" pitchFamily="34" charset="0"/>
              </a:rPr>
              <a:t>Социализация</a:t>
            </a:r>
          </a:p>
          <a:p>
            <a:pPr algn="ctr">
              <a:defRPr/>
            </a:pPr>
            <a:r>
              <a:rPr lang="ru-RU" sz="1600" dirty="0">
                <a:latin typeface="Tahoma" pitchFamily="34" charset="0"/>
              </a:rPr>
              <a:t> учащихся</a:t>
            </a:r>
          </a:p>
        </p:txBody>
      </p:sp>
      <p:sp>
        <p:nvSpPr>
          <p:cNvPr id="48149" name="AutoShape 9"/>
          <p:cNvSpPr>
            <a:spLocks noChangeArrowheads="1"/>
          </p:cNvSpPr>
          <p:nvPr/>
        </p:nvSpPr>
        <p:spPr bwMode="auto">
          <a:xfrm>
            <a:off x="6556375" y="1120775"/>
            <a:ext cx="2087563" cy="7366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600" dirty="0">
                <a:latin typeface="Tahoma" pitchFamily="34" charset="0"/>
              </a:rPr>
              <a:t>Мотивация к</a:t>
            </a:r>
          </a:p>
          <a:p>
            <a:pPr algn="ctr">
              <a:defRPr/>
            </a:pPr>
            <a:r>
              <a:rPr lang="ru-RU" sz="1600" dirty="0">
                <a:latin typeface="Tahoma" pitchFamily="34" charset="0"/>
              </a:rPr>
              <a:t>самообразованию</a:t>
            </a:r>
          </a:p>
        </p:txBody>
      </p:sp>
      <p:sp>
        <p:nvSpPr>
          <p:cNvPr id="48150" name="AutoShape 10"/>
          <p:cNvSpPr>
            <a:spLocks noChangeArrowheads="1"/>
          </p:cNvSpPr>
          <p:nvPr/>
        </p:nvSpPr>
        <p:spPr bwMode="auto">
          <a:xfrm rot="13337358">
            <a:off x="2631681" y="1930303"/>
            <a:ext cx="996789" cy="576262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48151" name="AutoShape 15"/>
          <p:cNvSpPr>
            <a:spLocks noChangeArrowheads="1"/>
          </p:cNvSpPr>
          <p:nvPr/>
        </p:nvSpPr>
        <p:spPr bwMode="auto">
          <a:xfrm rot="21075110">
            <a:off x="5724128" y="2636912"/>
            <a:ext cx="864096" cy="576263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48152" name="AutoShape 10"/>
          <p:cNvSpPr>
            <a:spLocks noChangeArrowheads="1"/>
          </p:cNvSpPr>
          <p:nvPr/>
        </p:nvSpPr>
        <p:spPr bwMode="auto">
          <a:xfrm>
            <a:off x="5779004" y="3700542"/>
            <a:ext cx="783894" cy="576263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48153" name="AutoShape 10"/>
          <p:cNvSpPr>
            <a:spLocks noChangeArrowheads="1"/>
          </p:cNvSpPr>
          <p:nvPr/>
        </p:nvSpPr>
        <p:spPr bwMode="auto">
          <a:xfrm rot="8551255">
            <a:off x="2703472" y="4671316"/>
            <a:ext cx="965307" cy="576263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48154" name="AutoShape 14"/>
          <p:cNvSpPr>
            <a:spLocks noChangeArrowheads="1"/>
          </p:cNvSpPr>
          <p:nvPr/>
        </p:nvSpPr>
        <p:spPr bwMode="auto">
          <a:xfrm rot="5400000">
            <a:off x="4214813" y="4572000"/>
            <a:ext cx="719137" cy="576263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0"/>
            <a:ext cx="6264696" cy="1008112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chemeClr val="tx1"/>
                </a:solidFill>
              </a:rPr>
              <a:t>Место и роль Фундаментального ядра </a:t>
            </a:r>
            <a:br>
              <a:rPr lang="ru-RU" sz="2800" b="1" dirty="0">
                <a:solidFill>
                  <a:schemeClr val="tx1"/>
                </a:solidFill>
              </a:rPr>
            </a:b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4" name="Овал 33"/>
          <p:cNvSpPr>
            <a:spLocks noChangeArrowheads="1"/>
          </p:cNvSpPr>
          <p:nvPr/>
        </p:nvSpPr>
        <p:spPr bwMode="auto">
          <a:xfrm>
            <a:off x="2484438" y="4581525"/>
            <a:ext cx="3097212" cy="1368425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5400000" scaled="0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sy="50000" rotWithShape="0">
              <a:srgbClr val="808080">
                <a:alpha val="50000"/>
              </a:srgbClr>
            </a:outerShdw>
          </a:effectLst>
        </p:spPr>
        <p:txBody>
          <a:bodyPr wrap="none"/>
          <a:lstStyle/>
          <a:p>
            <a:pPr algn="ctr"/>
            <a:endParaRPr lang="ru-RU" sz="2000" b="1" dirty="0">
              <a:cs typeface="Arial" pitchFamily="34" charset="0"/>
            </a:endParaRPr>
          </a:p>
          <a:p>
            <a:pPr algn="ctr"/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ФУНДАМЕНТАЛЬНОЕ</a:t>
            </a:r>
          </a:p>
          <a:p>
            <a:pPr algn="ctr"/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ЯДРО</a:t>
            </a:r>
          </a:p>
        </p:txBody>
      </p:sp>
      <p:grpSp>
        <p:nvGrpSpPr>
          <p:cNvPr id="4" name="Группа 9"/>
          <p:cNvGrpSpPr>
            <a:grpSpLocks/>
          </p:cNvGrpSpPr>
          <p:nvPr/>
        </p:nvGrpSpPr>
        <p:grpSpPr bwMode="auto">
          <a:xfrm>
            <a:off x="611188" y="6237288"/>
            <a:ext cx="7848600" cy="504825"/>
            <a:chOff x="83426" y="-55142"/>
            <a:chExt cx="1827847" cy="1462278"/>
          </a:xfr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  <a:tileRect r="-100000" b="-100000"/>
          </a:gradFill>
        </p:grpSpPr>
        <p:sp>
          <p:nvSpPr>
            <p:cNvPr id="233477" name="Скругленный прямоугольник 10"/>
            <p:cNvSpPr>
              <a:spLocks noChangeArrowheads="1"/>
            </p:cNvSpPr>
            <p:nvPr/>
          </p:nvSpPr>
          <p:spPr bwMode="auto">
            <a:xfrm>
              <a:off x="83426" y="-55142"/>
              <a:ext cx="1827847" cy="1462278"/>
            </a:xfrm>
            <a:prstGeom prst="roundRect">
              <a:avLst>
                <a:gd name="adj" fmla="val 10000"/>
              </a:avLst>
            </a:prstGeom>
            <a:grpFill/>
            <a:ln w="25400" algn="ctr">
              <a:noFill/>
              <a:round/>
              <a:headEnd/>
              <a:tailEnd/>
            </a:ln>
          </p:spPr>
          <p:txBody>
            <a:bodyPr/>
            <a:lstStyle/>
            <a:p>
              <a:endParaRPr lang="ru-RU" sz="2400">
                <a:latin typeface="Tahoma" pitchFamily="34" charset="0"/>
                <a:cs typeface="Arial" pitchFamily="34" charset="0"/>
              </a:endParaRPr>
            </a:p>
          </p:txBody>
        </p:sp>
        <p:sp>
          <p:nvSpPr>
            <p:cNvPr id="3" name="Скругленный прямоугольник 5"/>
            <p:cNvSpPr>
              <a:spLocks noChangeArrowheads="1"/>
            </p:cNvSpPr>
            <p:nvPr/>
          </p:nvSpPr>
          <p:spPr bwMode="auto">
            <a:xfrm>
              <a:off x="155203" y="15795"/>
              <a:ext cx="1741321" cy="13768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47625" tIns="47625" rIns="47625" bIns="47625" anchor="ctr"/>
            <a:lstStyle/>
            <a:p>
              <a:pPr algn="ctr" defTabSz="1111250">
                <a:lnSpc>
                  <a:spcPct val="90000"/>
                </a:lnSpc>
                <a:spcAft>
                  <a:spcPct val="35000"/>
                </a:spcAft>
              </a:pPr>
              <a:r>
                <a:rPr lang="ru-RU" b="1">
                  <a:cs typeface="Arial" pitchFamily="34" charset="0"/>
                </a:rPr>
                <a:t>НОВОЕ СОДЕРЖАНИЕ ОБЩЕГО ОБРАЗОВАНИЯ</a:t>
              </a:r>
            </a:p>
          </p:txBody>
        </p:sp>
      </p:grpSp>
      <p:grpSp>
        <p:nvGrpSpPr>
          <p:cNvPr id="7" name="Группа 13"/>
          <p:cNvGrpSpPr>
            <a:grpSpLocks/>
          </p:cNvGrpSpPr>
          <p:nvPr/>
        </p:nvGrpSpPr>
        <p:grpSpPr bwMode="auto">
          <a:xfrm>
            <a:off x="5219700" y="5516563"/>
            <a:ext cx="622300" cy="720725"/>
            <a:chOff x="4249185" y="1867282"/>
            <a:chExt cx="623153" cy="623153"/>
          </a:xfrm>
        </p:grpSpPr>
        <p:sp>
          <p:nvSpPr>
            <p:cNvPr id="2" name="Стрелка вниз 17"/>
            <p:cNvSpPr>
              <a:spLocks noChangeArrowheads="1"/>
            </p:cNvSpPr>
            <p:nvPr/>
          </p:nvSpPr>
          <p:spPr bwMode="auto">
            <a:xfrm>
              <a:off x="4249185" y="1867282"/>
              <a:ext cx="623153" cy="623153"/>
            </a:xfrm>
            <a:prstGeom prst="downArrow">
              <a:avLst>
                <a:gd name="adj1" fmla="val 55000"/>
                <a:gd name="adj2" fmla="val 45000"/>
              </a:avLst>
            </a:prstGeom>
            <a:solidFill>
              <a:schemeClr val="bg2">
                <a:alpha val="90195"/>
              </a:schemeClr>
            </a:solidFill>
            <a:ln w="25400" algn="ctr">
              <a:solidFill>
                <a:srgbClr val="FF0000">
                  <a:alpha val="90195"/>
                </a:srgbClr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" name="Стрелка вниз 14"/>
            <p:cNvSpPr>
              <a:spLocks noChangeArrowheads="1"/>
            </p:cNvSpPr>
            <p:nvPr/>
          </p:nvSpPr>
          <p:spPr bwMode="auto">
            <a:xfrm>
              <a:off x="4389076" y="1867282"/>
              <a:ext cx="343370" cy="469424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lIns="35560" tIns="35560" rIns="35560" bIns="35560" anchor="ctr"/>
            <a:lstStyle/>
            <a:p>
              <a:pPr algn="ctr" defTabSz="12446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8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</a:endParaRPr>
            </a:p>
          </p:txBody>
        </p:sp>
      </p:grpSp>
      <p:sp>
        <p:nvSpPr>
          <p:cNvPr id="9" name="Стрелка влево 8"/>
          <p:cNvSpPr>
            <a:spLocks noChangeArrowheads="1"/>
          </p:cNvSpPr>
          <p:nvPr/>
        </p:nvSpPr>
        <p:spPr bwMode="auto">
          <a:xfrm rot="-8698274">
            <a:off x="1476375" y="4292600"/>
            <a:ext cx="1447800" cy="549275"/>
          </a:xfrm>
          <a:prstGeom prst="leftArrow">
            <a:avLst>
              <a:gd name="adj1" fmla="val 60000"/>
              <a:gd name="adj2" fmla="val 49996"/>
            </a:avLst>
          </a:prstGeom>
          <a:solidFill>
            <a:schemeClr val="bg2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" name="Стрелка влево 12"/>
          <p:cNvSpPr>
            <a:spLocks noChangeArrowheads="1"/>
          </p:cNvSpPr>
          <p:nvPr/>
        </p:nvSpPr>
        <p:spPr bwMode="auto">
          <a:xfrm rot="-2452005">
            <a:off x="5003800" y="4221163"/>
            <a:ext cx="1487488" cy="547687"/>
          </a:xfrm>
          <a:prstGeom prst="leftArrow">
            <a:avLst>
              <a:gd name="adj1" fmla="val 60000"/>
              <a:gd name="adj2" fmla="val 50006"/>
            </a:avLst>
          </a:prstGeom>
          <a:solidFill>
            <a:schemeClr val="bg2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8" name="Группа 9"/>
          <p:cNvGrpSpPr>
            <a:grpSpLocks/>
          </p:cNvGrpSpPr>
          <p:nvPr/>
        </p:nvGrpSpPr>
        <p:grpSpPr bwMode="auto">
          <a:xfrm>
            <a:off x="179513" y="2492896"/>
            <a:ext cx="3525838" cy="2042339"/>
            <a:chOff x="176488" y="153639"/>
            <a:chExt cx="1827847" cy="1481291"/>
          </a:xfrm>
        </p:grpSpPr>
        <p:sp>
          <p:nvSpPr>
            <p:cNvPr id="233485" name="Скругленный прямоугольник 10"/>
            <p:cNvSpPr>
              <a:spLocks noChangeArrowheads="1"/>
            </p:cNvSpPr>
            <p:nvPr/>
          </p:nvSpPr>
          <p:spPr bwMode="auto">
            <a:xfrm>
              <a:off x="176488" y="153639"/>
              <a:ext cx="1827847" cy="1462278"/>
            </a:xfrm>
            <a:prstGeom prst="roundRect">
              <a:avLst>
                <a:gd name="adj" fmla="val 10000"/>
              </a:avLst>
            </a:prstGeom>
            <a:gradFill rotWithShape="1">
              <a:gsLst>
                <a:gs pos="0">
                  <a:srgbClr val="FFEBFA"/>
                </a:gs>
                <a:gs pos="30000">
                  <a:srgbClr val="C4D6EB"/>
                </a:gs>
                <a:gs pos="60001">
                  <a:srgbClr val="85C2FF"/>
                </a:gs>
                <a:gs pos="100000">
                  <a:srgbClr val="5E9EFF"/>
                </a:gs>
              </a:gsLst>
              <a:lin ang="18900000" scaled="1"/>
            </a:gradFill>
            <a:ln w="25400" algn="ctr">
              <a:noFill/>
              <a:round/>
              <a:headEnd/>
              <a:tailEnd/>
            </a:ln>
          </p:spPr>
          <p:txBody>
            <a:bodyPr/>
            <a:lstStyle/>
            <a:p>
              <a:endParaRPr lang="ru-RU" sz="2400">
                <a:latin typeface="Tahoma" pitchFamily="34" charset="0"/>
                <a:cs typeface="Arial" pitchFamily="34" charset="0"/>
              </a:endParaRPr>
            </a:p>
          </p:txBody>
        </p:sp>
        <p:sp>
          <p:nvSpPr>
            <p:cNvPr id="6" name="Скругленный прямоугольник 5"/>
            <p:cNvSpPr>
              <a:spLocks noChangeArrowheads="1"/>
            </p:cNvSpPr>
            <p:nvPr/>
          </p:nvSpPr>
          <p:spPr bwMode="auto">
            <a:xfrm>
              <a:off x="176488" y="258092"/>
              <a:ext cx="1742257" cy="1376838"/>
            </a:xfrm>
            <a:prstGeom prst="rect">
              <a:avLst/>
            </a:prstGeom>
            <a:solidFill>
              <a:srgbClr val="66FFFF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>
              <a:outerShdw dist="107763" dir="13500000" algn="ctr" rotWithShape="0">
                <a:schemeClr val="bg2">
                  <a:alpha val="50000"/>
                </a:schemeClr>
              </a:outerShdw>
            </a:effectLst>
          </p:spPr>
          <p:txBody>
            <a:bodyPr lIns="47625" tIns="47625" rIns="47625" bIns="47625" anchor="ctr"/>
            <a:lstStyle/>
            <a:p>
              <a:pPr algn="ctr" defTabSz="1111250">
                <a:lnSpc>
                  <a:spcPct val="90000"/>
                </a:lnSpc>
                <a:spcAft>
                  <a:spcPct val="35000"/>
                </a:spcAft>
              </a:pPr>
              <a:r>
                <a:rPr lang="ru-RU" sz="2400" b="1" dirty="0">
                  <a:solidFill>
                    <a:schemeClr val="accent1">
                      <a:lumMod val="50000"/>
                    </a:schemeClr>
                  </a:solidFill>
                  <a:latin typeface="Times New Roman" pitchFamily="18" charset="0"/>
                </a:rPr>
                <a:t> </a:t>
              </a:r>
              <a:r>
                <a:rPr lang="ru-RU" b="1" dirty="0">
                  <a:solidFill>
                    <a:schemeClr val="accent1">
                      <a:lumMod val="50000"/>
                    </a:schemeClr>
                  </a:solidFill>
                  <a:latin typeface="Times New Roman" pitchFamily="18" charset="0"/>
                </a:rPr>
                <a:t>состав ключевых задач, обеспечивающих формирование универсальных видов учебной деятельности, адекватных требованиям стандарта к результатам образования</a:t>
              </a:r>
              <a:r>
                <a:rPr lang="ru-RU" sz="2400" dirty="0">
                  <a:solidFill>
                    <a:schemeClr val="accent1">
                      <a:lumMod val="50000"/>
                    </a:schemeClr>
                  </a:solidFill>
                  <a:latin typeface="Times New Roman" pitchFamily="18" charset="0"/>
                </a:rPr>
                <a:t> </a:t>
              </a:r>
            </a:p>
          </p:txBody>
        </p:sp>
      </p:grpSp>
      <p:grpSp>
        <p:nvGrpSpPr>
          <p:cNvPr id="10" name="Группа 9"/>
          <p:cNvGrpSpPr>
            <a:grpSpLocks/>
          </p:cNvGrpSpPr>
          <p:nvPr/>
        </p:nvGrpSpPr>
        <p:grpSpPr bwMode="auto">
          <a:xfrm>
            <a:off x="5724128" y="2780928"/>
            <a:ext cx="3021582" cy="1873250"/>
            <a:chOff x="-5359" y="394404"/>
            <a:chExt cx="1872470" cy="1462278"/>
          </a:xfrm>
        </p:grpSpPr>
        <p:sp>
          <p:nvSpPr>
            <p:cNvPr id="233488" name="Скругленный прямоугольник 10"/>
            <p:cNvSpPr>
              <a:spLocks noChangeArrowheads="1"/>
            </p:cNvSpPr>
            <p:nvPr/>
          </p:nvSpPr>
          <p:spPr bwMode="auto">
            <a:xfrm>
              <a:off x="39264" y="394404"/>
              <a:ext cx="1827847" cy="1462278"/>
            </a:xfrm>
            <a:prstGeom prst="roundRect">
              <a:avLst>
                <a:gd name="adj" fmla="val 10000"/>
              </a:avLst>
            </a:prstGeom>
            <a:solidFill>
              <a:srgbClr val="333399"/>
            </a:solidFill>
            <a:ln w="25400" algn="ctr">
              <a:noFill/>
              <a:round/>
              <a:headEnd/>
              <a:tailEnd/>
            </a:ln>
          </p:spPr>
          <p:txBody>
            <a:bodyPr/>
            <a:lstStyle/>
            <a:p>
              <a:endParaRPr lang="ru-RU" sz="2400">
                <a:latin typeface="Tahoma" pitchFamily="34" charset="0"/>
                <a:cs typeface="Arial" pitchFamily="34" charset="0"/>
              </a:endParaRPr>
            </a:p>
          </p:txBody>
        </p:sp>
        <p:sp>
          <p:nvSpPr>
            <p:cNvPr id="12" name="Скругленный прямоугольник 5"/>
            <p:cNvSpPr>
              <a:spLocks noChangeArrowheads="1"/>
            </p:cNvSpPr>
            <p:nvPr/>
          </p:nvSpPr>
          <p:spPr bwMode="auto">
            <a:xfrm>
              <a:off x="-5359" y="394404"/>
              <a:ext cx="1741321" cy="1376839"/>
            </a:xfrm>
            <a:prstGeom prst="rect">
              <a:avLst/>
            </a:prstGeom>
            <a:solidFill>
              <a:srgbClr val="F5F965"/>
            </a:solidFill>
            <a:ln w="9525">
              <a:noFill/>
              <a:miter lim="800000"/>
              <a:headEnd/>
              <a:tailEnd/>
            </a:ln>
            <a:effectLst>
              <a:outerShdw dist="107763" dir="13500000" algn="ctr" rotWithShape="0">
                <a:srgbClr val="45441B">
                  <a:alpha val="50000"/>
                </a:srgbClr>
              </a:outerShdw>
            </a:effectLst>
          </p:spPr>
          <p:txBody>
            <a:bodyPr lIns="47625" tIns="47625" rIns="47625" bIns="47625" anchor="ctr"/>
            <a:lstStyle/>
            <a:p>
              <a:pPr algn="ctr" defTabSz="1111250">
                <a:lnSpc>
                  <a:spcPct val="90000"/>
                </a:lnSpc>
                <a:spcAft>
                  <a:spcPct val="35000"/>
                </a:spcAft>
              </a:pPr>
              <a:r>
                <a:rPr lang="ru-RU" sz="2000" b="1" dirty="0">
                  <a:solidFill>
                    <a:schemeClr val="accent1">
                      <a:lumMod val="50000"/>
                    </a:schemeClr>
                  </a:solidFill>
                  <a:latin typeface="Times New Roman" pitchFamily="18" charset="0"/>
                </a:rPr>
                <a:t>система ведущих идей, теорий, основных понятий, методов, относящихся к областям знаний, представленных в общем образовании</a:t>
              </a:r>
              <a:endParaRPr lang="ru-RU" sz="2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endParaRPr>
            </a:p>
          </p:txBody>
        </p:sp>
      </p:grpSp>
      <p:sp>
        <p:nvSpPr>
          <p:cNvPr id="233490" name="Oval 18"/>
          <p:cNvSpPr>
            <a:spLocks noChangeArrowheads="1"/>
          </p:cNvSpPr>
          <p:nvPr/>
        </p:nvSpPr>
        <p:spPr bwMode="auto">
          <a:xfrm>
            <a:off x="755576" y="692696"/>
            <a:ext cx="7273925" cy="792163"/>
          </a:xfrm>
          <a:prstGeom prst="ellipse">
            <a:avLst/>
          </a:prstGeom>
          <a:gradFill flip="none" rotWithShape="1"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0" scaled="1"/>
            <a:tileRect/>
          </a:gradFill>
          <a:ln w="12700" cap="sq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/>
            <a:endParaRPr lang="ru-RU" sz="2400" b="1">
              <a:solidFill>
                <a:srgbClr val="CC0000"/>
              </a:solidFill>
              <a:latin typeface="Times New Roman" pitchFamily="18" charset="0"/>
            </a:endParaRPr>
          </a:p>
          <a:p>
            <a:pPr algn="ctr" eaLnBrk="0" hangingPunct="0"/>
            <a:r>
              <a:rPr lang="ru-RU" sz="2400" b="1">
                <a:solidFill>
                  <a:srgbClr val="0000FF"/>
                </a:solidFill>
                <a:latin typeface="Times New Roman" pitchFamily="18" charset="0"/>
              </a:rPr>
              <a:t>Обобщенные запросы и ожидания</a:t>
            </a:r>
          </a:p>
          <a:p>
            <a:pPr algn="ctr" eaLnBrk="0" hangingPunct="0"/>
            <a:r>
              <a:rPr lang="ru-RU" sz="2400" b="1">
                <a:solidFill>
                  <a:srgbClr val="0000FF"/>
                </a:solidFill>
                <a:latin typeface="Times New Roman" pitchFamily="18" charset="0"/>
              </a:rPr>
              <a:t>личности, общества, государства</a:t>
            </a:r>
          </a:p>
          <a:p>
            <a:pPr algn="ctr" eaLnBrk="0" hangingPunct="0"/>
            <a:endParaRPr lang="ru-RU" sz="24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33491" name="Rectangle 19"/>
          <p:cNvSpPr>
            <a:spLocks noChangeArrowheads="1"/>
          </p:cNvSpPr>
          <p:nvPr/>
        </p:nvSpPr>
        <p:spPr bwMode="auto">
          <a:xfrm>
            <a:off x="1043608" y="1844824"/>
            <a:ext cx="6696075" cy="503237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/>
            <a:r>
              <a:rPr lang="ru-RU" sz="2800" b="1" i="1" dirty="0">
                <a:latin typeface="Times New Roman" pitchFamily="18" charset="0"/>
              </a:rPr>
              <a:t>Обобщенные</a:t>
            </a:r>
            <a:r>
              <a:rPr lang="ru-RU" sz="2400" b="1" i="1" dirty="0">
                <a:latin typeface="Times New Roman" pitchFamily="18" charset="0"/>
              </a:rPr>
              <a:t> требования к результатам</a:t>
            </a:r>
          </a:p>
        </p:txBody>
      </p:sp>
      <p:grpSp>
        <p:nvGrpSpPr>
          <p:cNvPr id="11" name="Группа 13"/>
          <p:cNvGrpSpPr>
            <a:grpSpLocks/>
          </p:cNvGrpSpPr>
          <p:nvPr/>
        </p:nvGrpSpPr>
        <p:grpSpPr bwMode="auto">
          <a:xfrm>
            <a:off x="2268538" y="5589588"/>
            <a:ext cx="622300" cy="720725"/>
            <a:chOff x="4249185" y="1867282"/>
            <a:chExt cx="623153" cy="623153"/>
          </a:xfrm>
        </p:grpSpPr>
        <p:sp>
          <p:nvSpPr>
            <p:cNvPr id="18" name="Стрелка вниз 17"/>
            <p:cNvSpPr>
              <a:spLocks noChangeArrowheads="1"/>
            </p:cNvSpPr>
            <p:nvPr/>
          </p:nvSpPr>
          <p:spPr bwMode="auto">
            <a:xfrm>
              <a:off x="4249185" y="1867282"/>
              <a:ext cx="623153" cy="623153"/>
            </a:xfrm>
            <a:prstGeom prst="downArrow">
              <a:avLst>
                <a:gd name="adj1" fmla="val 55000"/>
                <a:gd name="adj2" fmla="val 45000"/>
              </a:avLst>
            </a:prstGeom>
            <a:solidFill>
              <a:schemeClr val="bg2">
                <a:alpha val="90195"/>
              </a:schemeClr>
            </a:solidFill>
            <a:ln w="25400" algn="ctr">
              <a:solidFill>
                <a:srgbClr val="FF0000">
                  <a:alpha val="90195"/>
                </a:srgbClr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" name="Стрелка вниз 14"/>
            <p:cNvSpPr>
              <a:spLocks noChangeArrowheads="1"/>
            </p:cNvSpPr>
            <p:nvPr/>
          </p:nvSpPr>
          <p:spPr bwMode="auto">
            <a:xfrm>
              <a:off x="4389076" y="1867282"/>
              <a:ext cx="343370" cy="469424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lIns="35560" tIns="35560" rIns="35560" bIns="35560" anchor="ctr"/>
            <a:lstStyle/>
            <a:p>
              <a:pPr algn="ctr" eaLnBrk="0" hangingPunct="0"/>
              <a:endParaRPr lang="ru-RU" sz="2400">
                <a:latin typeface="Times New Roman" pitchFamily="18" charset="0"/>
              </a:endParaRPr>
            </a:p>
          </p:txBody>
        </p:sp>
      </p:grpSp>
      <p:sp>
        <p:nvSpPr>
          <p:cNvPr id="233495" name="AutoShape 23"/>
          <p:cNvSpPr>
            <a:spLocks noChangeArrowheads="1"/>
          </p:cNvSpPr>
          <p:nvPr/>
        </p:nvSpPr>
        <p:spPr bwMode="auto">
          <a:xfrm>
            <a:off x="1907704" y="1484784"/>
            <a:ext cx="485775" cy="360362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12700" cap="sq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33496" name="AutoShape 24"/>
          <p:cNvSpPr>
            <a:spLocks noChangeArrowheads="1"/>
          </p:cNvSpPr>
          <p:nvPr/>
        </p:nvSpPr>
        <p:spPr bwMode="auto">
          <a:xfrm>
            <a:off x="6084168" y="1484784"/>
            <a:ext cx="485775" cy="360362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12700" cap="sq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33497" name="AutoShape 25"/>
          <p:cNvSpPr>
            <a:spLocks noChangeArrowheads="1"/>
          </p:cNvSpPr>
          <p:nvPr/>
        </p:nvSpPr>
        <p:spPr bwMode="auto">
          <a:xfrm>
            <a:off x="611560" y="2204864"/>
            <a:ext cx="485775" cy="360363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12700" cap="sq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33498" name="AutoShape 26"/>
          <p:cNvSpPr>
            <a:spLocks noChangeArrowheads="1"/>
          </p:cNvSpPr>
          <p:nvPr/>
        </p:nvSpPr>
        <p:spPr bwMode="auto">
          <a:xfrm>
            <a:off x="6156176" y="2348880"/>
            <a:ext cx="485775" cy="360362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12700" cap="sq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1666" name="Прямоугольник 4"/>
          <p:cNvSpPr>
            <a:spLocks noChangeArrowheads="1"/>
          </p:cNvSpPr>
          <p:nvPr/>
        </p:nvSpPr>
        <p:spPr bwMode="auto">
          <a:xfrm>
            <a:off x="1214438" y="1714500"/>
            <a:ext cx="7786687" cy="214313"/>
          </a:xfrm>
          <a:prstGeom prst="rect">
            <a:avLst/>
          </a:prstGeom>
          <a:ln w="9525" algn="ctr">
            <a:noFill/>
            <a:miter lim="800000"/>
            <a:headEnd/>
            <a:tailEnd/>
          </a:ln>
        </p:spPr>
        <p:txBody>
          <a:bodyPr wrap="none"/>
          <a:lstStyle/>
          <a:p>
            <a:endParaRPr lang="ru-RU" sz="2400">
              <a:latin typeface="Tahoma" pitchFamily="34" charset="0"/>
              <a:cs typeface="Arial" pitchFamily="34" charset="0"/>
            </a:endParaRPr>
          </a:p>
        </p:txBody>
      </p:sp>
      <p:grpSp>
        <p:nvGrpSpPr>
          <p:cNvPr id="4" name="Группа 34"/>
          <p:cNvGrpSpPr>
            <a:grpSpLocks/>
          </p:cNvGrpSpPr>
          <p:nvPr/>
        </p:nvGrpSpPr>
        <p:grpSpPr bwMode="auto">
          <a:xfrm>
            <a:off x="684213" y="1274763"/>
            <a:ext cx="7775575" cy="641350"/>
            <a:chOff x="31720" y="982659"/>
            <a:chExt cx="2041773" cy="1225063"/>
          </a:xfr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0" scaled="0"/>
          </a:gradFill>
        </p:grpSpPr>
        <p:sp>
          <p:nvSpPr>
            <p:cNvPr id="2" name="Скругленный прямоугольник 59"/>
            <p:cNvSpPr>
              <a:spLocks noChangeArrowheads="1"/>
            </p:cNvSpPr>
            <p:nvPr/>
          </p:nvSpPr>
          <p:spPr bwMode="auto">
            <a:xfrm>
              <a:off x="31720" y="982659"/>
              <a:ext cx="2041773" cy="1225063"/>
            </a:xfrm>
            <a:prstGeom prst="roundRect">
              <a:avLst>
                <a:gd name="adj" fmla="val 10000"/>
              </a:avLst>
            </a:prstGeom>
            <a:grpFill/>
            <a:ln w="25400" algn="ctr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" name="Скругленный прямоугольник 4"/>
            <p:cNvSpPr>
              <a:spLocks noChangeArrowheads="1"/>
            </p:cNvSpPr>
            <p:nvPr/>
          </p:nvSpPr>
          <p:spPr bwMode="auto">
            <a:xfrm>
              <a:off x="68236" y="1018258"/>
              <a:ext cx="1968739" cy="1153864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3500000" algn="ctr" rotWithShape="0">
                <a:srgbClr val="FF0000">
                  <a:alpha val="50000"/>
                </a:srgbClr>
              </a:outerShdw>
            </a:effectLst>
          </p:spPr>
          <p:txBody>
            <a:bodyPr lIns="38100" tIns="38100" rIns="38100" bIns="38100" anchor="ctr"/>
            <a:lstStyle/>
            <a:p>
              <a:pPr algn="ctr" defTabSz="444500">
                <a:lnSpc>
                  <a:spcPct val="90000"/>
                </a:lnSpc>
                <a:spcAft>
                  <a:spcPct val="35000"/>
                </a:spcAft>
              </a:pPr>
              <a:r>
                <a:rPr lang="ru-RU" sz="1600" b="1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Arial" pitchFamily="34" charset="0"/>
                </a:rPr>
                <a:t>ФУНДАМЕНТАЛЬНОЕ ЯДРО </a:t>
              </a:r>
            </a:p>
            <a:p>
              <a:pPr algn="ctr" defTabSz="444500">
                <a:lnSpc>
                  <a:spcPct val="90000"/>
                </a:lnSpc>
                <a:spcAft>
                  <a:spcPct val="35000"/>
                </a:spcAft>
              </a:pPr>
              <a:r>
                <a:rPr lang="ru-RU" sz="1600" b="1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Arial" pitchFamily="34" charset="0"/>
                </a:rPr>
                <a:t>содержания общего образования </a:t>
              </a:r>
            </a:p>
          </p:txBody>
        </p:sp>
      </p:grpSp>
      <p:grpSp>
        <p:nvGrpSpPr>
          <p:cNvPr id="9" name="Группа 36"/>
          <p:cNvGrpSpPr>
            <a:grpSpLocks/>
          </p:cNvGrpSpPr>
          <p:nvPr/>
        </p:nvGrpSpPr>
        <p:grpSpPr bwMode="auto">
          <a:xfrm>
            <a:off x="1403649" y="2205038"/>
            <a:ext cx="6120680" cy="928687"/>
            <a:chOff x="2865313" y="995485"/>
            <a:chExt cx="2041773" cy="1225063"/>
          </a:xfrm>
        </p:grpSpPr>
        <p:sp>
          <p:nvSpPr>
            <p:cNvPr id="56" name="Скругленный прямоугольник 55"/>
            <p:cNvSpPr>
              <a:spLocks noChangeArrowheads="1"/>
            </p:cNvSpPr>
            <p:nvPr/>
          </p:nvSpPr>
          <p:spPr bwMode="auto">
            <a:xfrm>
              <a:off x="2865313" y="995485"/>
              <a:ext cx="2041773" cy="1225063"/>
            </a:xfrm>
            <a:prstGeom prst="roundRect">
              <a:avLst>
                <a:gd name="adj" fmla="val 10000"/>
              </a:avLst>
            </a:prstGeom>
            <a:solidFill>
              <a:srgbClr val="333399"/>
            </a:solidFill>
            <a:ln w="25400" algn="ctr">
              <a:noFill/>
              <a:round/>
              <a:headEnd/>
              <a:tailEnd/>
            </a:ln>
            <a:effectLst>
              <a:outerShdw dist="35921" dir="2700000" algn="ctr" rotWithShape="0">
                <a:srgbClr val="FF0000"/>
              </a:outerShdw>
            </a:effectLst>
          </p:spPr>
          <p:txBody>
            <a:bodyPr/>
            <a:lstStyle/>
            <a:p>
              <a:endParaRPr lang="ru-RU"/>
            </a:p>
          </p:txBody>
        </p:sp>
        <p:sp>
          <p:nvSpPr>
            <p:cNvPr id="57" name="Скругленный прямоугольник 8"/>
            <p:cNvSpPr>
              <a:spLocks noChangeArrowheads="1"/>
            </p:cNvSpPr>
            <p:nvPr/>
          </p:nvSpPr>
          <p:spPr bwMode="auto">
            <a:xfrm>
              <a:off x="2901829" y="1031084"/>
              <a:ext cx="1968739" cy="1153864"/>
            </a:xfrm>
            <a:prstGeom prst="rect">
              <a:avLst/>
            </a:prstGeom>
            <a:solidFill>
              <a:srgbClr val="58E2FE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3500000" algn="ctr" rotWithShape="0">
                <a:srgbClr val="FF0000">
                  <a:alpha val="50000"/>
                </a:srgbClr>
              </a:outerShdw>
            </a:effectLst>
          </p:spPr>
          <p:txBody>
            <a:bodyPr lIns="38100" tIns="38100" rIns="38100" bIns="38100" anchor="ctr"/>
            <a:lstStyle/>
            <a:p>
              <a:pPr algn="ctr" defTabSz="444500">
                <a:lnSpc>
                  <a:spcPct val="90000"/>
                </a:lnSpc>
                <a:spcAft>
                  <a:spcPct val="35000"/>
                </a:spcAft>
              </a:pPr>
              <a:r>
                <a:rPr lang="ru-RU" b="1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Arial" pitchFamily="34" charset="0"/>
                </a:rPr>
                <a:t>КОНЦЕПЦИИ ПРЕДМЕТНЫХ ОБЛАСТЕЙ</a:t>
              </a:r>
            </a:p>
          </p:txBody>
        </p:sp>
      </p:grpSp>
      <p:grpSp>
        <p:nvGrpSpPr>
          <p:cNvPr id="12" name="Группа 40"/>
          <p:cNvGrpSpPr>
            <a:grpSpLocks/>
          </p:cNvGrpSpPr>
          <p:nvPr/>
        </p:nvGrpSpPr>
        <p:grpSpPr bwMode="auto">
          <a:xfrm>
            <a:off x="1187450" y="5373688"/>
            <a:ext cx="6624638" cy="503237"/>
            <a:chOff x="5723795" y="3037258"/>
            <a:chExt cx="2041773" cy="1225063"/>
          </a:xfrm>
        </p:grpSpPr>
        <p:sp>
          <p:nvSpPr>
            <p:cNvPr id="48" name="Скругленный прямоугольник 47"/>
            <p:cNvSpPr>
              <a:spLocks noChangeArrowheads="1"/>
            </p:cNvSpPr>
            <p:nvPr/>
          </p:nvSpPr>
          <p:spPr bwMode="auto">
            <a:xfrm>
              <a:off x="5723795" y="3037258"/>
              <a:ext cx="2041773" cy="1225063"/>
            </a:xfrm>
            <a:prstGeom prst="roundRect">
              <a:avLst>
                <a:gd name="adj" fmla="val 10000"/>
              </a:avLst>
            </a:prstGeom>
            <a:solidFill>
              <a:srgbClr val="333399"/>
            </a:solidFill>
            <a:ln w="25400" algn="ctr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" name="Скругленный прямоугольник 16"/>
            <p:cNvSpPr>
              <a:spLocks noChangeArrowheads="1"/>
            </p:cNvSpPr>
            <p:nvPr/>
          </p:nvSpPr>
          <p:spPr bwMode="auto">
            <a:xfrm>
              <a:off x="5760312" y="3073755"/>
              <a:ext cx="1968739" cy="1152067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3500000" algn="ctr" rotWithShape="0">
                <a:srgbClr val="FF0000">
                  <a:alpha val="50000"/>
                </a:srgbClr>
              </a:outerShdw>
            </a:effectLst>
          </p:spPr>
          <p:txBody>
            <a:bodyPr lIns="38100" tIns="38100" rIns="38100" bIns="38100" anchor="ctr"/>
            <a:lstStyle/>
            <a:p>
              <a:pPr algn="ctr" defTabSz="444500">
                <a:lnSpc>
                  <a:spcPct val="90000"/>
                </a:lnSpc>
                <a:spcAft>
                  <a:spcPct val="35000"/>
                </a:spcAft>
              </a:pPr>
              <a:r>
                <a:rPr lang="ru-RU" sz="1200" b="1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Arial" pitchFamily="34" charset="0"/>
                </a:rPr>
                <a:t>ПРИМЕРНЫЕ ПРОГРАММЫЕ ПО ПРЕДМЕТАМ И БАЗИСНЫЙ УЧЕБНЫЙ ПЛАН</a:t>
              </a:r>
            </a:p>
          </p:txBody>
        </p:sp>
      </p:grpSp>
      <p:grpSp>
        <p:nvGrpSpPr>
          <p:cNvPr id="13" name="Группа 42"/>
          <p:cNvGrpSpPr>
            <a:grpSpLocks/>
          </p:cNvGrpSpPr>
          <p:nvPr/>
        </p:nvGrpSpPr>
        <p:grpSpPr bwMode="auto">
          <a:xfrm>
            <a:off x="2051720" y="6092825"/>
            <a:ext cx="4608512" cy="503238"/>
            <a:chOff x="86874" y="5751902"/>
            <a:chExt cx="2278373" cy="1225063"/>
          </a:xfrm>
        </p:grpSpPr>
        <p:sp>
          <p:nvSpPr>
            <p:cNvPr id="44" name="Скругленный прямоугольник 43"/>
            <p:cNvSpPr>
              <a:spLocks noChangeArrowheads="1"/>
            </p:cNvSpPr>
            <p:nvPr/>
          </p:nvSpPr>
          <p:spPr bwMode="auto">
            <a:xfrm>
              <a:off x="293545" y="5751902"/>
              <a:ext cx="2041539" cy="1225063"/>
            </a:xfrm>
            <a:prstGeom prst="roundRect">
              <a:avLst>
                <a:gd name="adj" fmla="val 10000"/>
              </a:avLst>
            </a:prstGeom>
            <a:solidFill>
              <a:srgbClr val="333399"/>
            </a:solidFill>
            <a:ln w="25400" algn="ctr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5" name="Скругленный прямоугольник 20"/>
            <p:cNvSpPr>
              <a:spLocks noChangeArrowheads="1"/>
            </p:cNvSpPr>
            <p:nvPr/>
          </p:nvSpPr>
          <p:spPr bwMode="auto">
            <a:xfrm>
              <a:off x="86874" y="5751902"/>
              <a:ext cx="2278373" cy="1153863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3500000" algn="ctr" rotWithShape="0">
                <a:srgbClr val="FF0000">
                  <a:alpha val="50000"/>
                </a:srgbClr>
              </a:outerShdw>
            </a:effectLst>
          </p:spPr>
          <p:txBody>
            <a:bodyPr lIns="38100" tIns="38100" rIns="38100" bIns="38100" anchor="ctr"/>
            <a:lstStyle/>
            <a:p>
              <a:pPr algn="ctr" defTabSz="444500">
                <a:lnSpc>
                  <a:spcPct val="90000"/>
                </a:lnSpc>
                <a:spcAft>
                  <a:spcPct val="35000"/>
                </a:spcAft>
              </a:pPr>
              <a:r>
                <a:rPr lang="ru-RU" sz="1600" b="1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Arial" pitchFamily="34" charset="0"/>
                </a:rPr>
                <a:t>УЧЕБНО – МЕТОДИЧЕСКИЕ КОМПЛЕКСЫ</a:t>
              </a:r>
            </a:p>
          </p:txBody>
        </p:sp>
      </p:grpSp>
      <p:grpSp>
        <p:nvGrpSpPr>
          <p:cNvPr id="14" name="Группа 35"/>
          <p:cNvGrpSpPr>
            <a:grpSpLocks/>
          </p:cNvGrpSpPr>
          <p:nvPr/>
        </p:nvGrpSpPr>
        <p:grpSpPr bwMode="auto">
          <a:xfrm rot="5400000">
            <a:off x="3606800" y="1873251"/>
            <a:ext cx="420687" cy="506412"/>
            <a:chOff x="2247691" y="1348370"/>
            <a:chExt cx="419668" cy="506359"/>
          </a:xfrm>
        </p:grpSpPr>
        <p:sp>
          <p:nvSpPr>
            <p:cNvPr id="58" name="Стрелка вправо 57"/>
            <p:cNvSpPr>
              <a:spLocks noChangeArrowheads="1"/>
            </p:cNvSpPr>
            <p:nvPr/>
          </p:nvSpPr>
          <p:spPr bwMode="auto">
            <a:xfrm rot="15561">
              <a:off x="2247691" y="1348370"/>
              <a:ext cx="419668" cy="506359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chemeClr val="bg2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9" name="Стрелка вправо 6"/>
            <p:cNvSpPr>
              <a:spLocks noChangeArrowheads="1"/>
            </p:cNvSpPr>
            <p:nvPr/>
          </p:nvSpPr>
          <p:spPr bwMode="auto">
            <a:xfrm rot="15561">
              <a:off x="2247691" y="1449959"/>
              <a:ext cx="294560" cy="303181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rot="10800000" vert="eaVert" lIns="0" tIns="0" rIns="0" bIns="0" anchor="ctr"/>
            <a:lstStyle/>
            <a:p>
              <a:pPr algn="ctr" defTabSz="3556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800">
                <a:solidFill>
                  <a:schemeClr val="lt1"/>
                </a:solidFill>
                <a:latin typeface="+mn-lt"/>
              </a:endParaRPr>
            </a:p>
          </p:txBody>
        </p:sp>
      </p:grpSp>
      <p:grpSp>
        <p:nvGrpSpPr>
          <p:cNvPr id="15" name="Группа 41"/>
          <p:cNvGrpSpPr>
            <a:grpSpLocks/>
          </p:cNvGrpSpPr>
          <p:nvPr/>
        </p:nvGrpSpPr>
        <p:grpSpPr bwMode="auto">
          <a:xfrm rot="18712057">
            <a:off x="6619507" y="5911975"/>
            <a:ext cx="512763" cy="506413"/>
            <a:chOff x="5111263" y="3396610"/>
            <a:chExt cx="432855" cy="506359"/>
          </a:xfrm>
        </p:grpSpPr>
        <p:sp>
          <p:nvSpPr>
            <p:cNvPr id="5" name="Стрелка вправо 45"/>
            <p:cNvSpPr>
              <a:spLocks noChangeArrowheads="1"/>
            </p:cNvSpPr>
            <p:nvPr/>
          </p:nvSpPr>
          <p:spPr bwMode="auto">
            <a:xfrm rot="10800000">
              <a:off x="5111263" y="3396610"/>
              <a:ext cx="432855" cy="506359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chemeClr val="bg2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Стрелка вправо 18"/>
            <p:cNvSpPr>
              <a:spLocks noChangeArrowheads="1"/>
            </p:cNvSpPr>
            <p:nvPr/>
          </p:nvSpPr>
          <p:spPr bwMode="auto">
            <a:xfrm>
              <a:off x="5243934" y="3498199"/>
              <a:ext cx="302864" cy="30318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vert="eaVert" lIns="0" tIns="0" rIns="0" bIns="0" anchor="ctr"/>
            <a:lstStyle/>
            <a:p>
              <a:pPr algn="ctr" defTabSz="3556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800">
                <a:solidFill>
                  <a:schemeClr val="lt1"/>
                </a:solidFill>
                <a:latin typeface="+mn-lt"/>
              </a:endParaRPr>
            </a:p>
          </p:txBody>
        </p:sp>
      </p:grpSp>
      <p:grpSp>
        <p:nvGrpSpPr>
          <p:cNvPr id="16" name="Группа 34"/>
          <p:cNvGrpSpPr>
            <a:grpSpLocks/>
          </p:cNvGrpSpPr>
          <p:nvPr/>
        </p:nvGrpSpPr>
        <p:grpSpPr bwMode="auto">
          <a:xfrm>
            <a:off x="468313" y="3429000"/>
            <a:ext cx="8137525" cy="647700"/>
            <a:chOff x="31720" y="982659"/>
            <a:chExt cx="2041773" cy="1225063"/>
          </a:xfrm>
        </p:grpSpPr>
        <p:sp>
          <p:nvSpPr>
            <p:cNvPr id="60" name="Скругленный прямоугольник 59"/>
            <p:cNvSpPr>
              <a:spLocks noChangeArrowheads="1"/>
            </p:cNvSpPr>
            <p:nvPr/>
          </p:nvSpPr>
          <p:spPr bwMode="auto">
            <a:xfrm>
              <a:off x="31720" y="982659"/>
              <a:ext cx="2041773" cy="1225063"/>
            </a:xfrm>
            <a:prstGeom prst="roundRect">
              <a:avLst>
                <a:gd name="adj" fmla="val 10000"/>
              </a:avLst>
            </a:prstGeom>
            <a:solidFill>
              <a:srgbClr val="333399"/>
            </a:solidFill>
            <a:ln w="25400" algn="ctr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" name="Скругленный прямоугольник 4"/>
            <p:cNvSpPr>
              <a:spLocks noChangeArrowheads="1"/>
            </p:cNvSpPr>
            <p:nvPr/>
          </p:nvSpPr>
          <p:spPr bwMode="auto">
            <a:xfrm>
              <a:off x="68516" y="1018646"/>
              <a:ext cx="1968181" cy="1153089"/>
            </a:xfrm>
            <a:prstGeom prst="rect">
              <a:avLst/>
            </a:prstGeom>
            <a:gradFill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0" scaled="0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FF0000"/>
              </a:outerShdw>
            </a:effectLst>
          </p:spPr>
          <p:txBody>
            <a:bodyPr lIns="38100" tIns="38100" rIns="38100" bIns="38100" anchor="ctr"/>
            <a:lstStyle/>
            <a:p>
              <a:pPr defTabSz="444500">
                <a:lnSpc>
                  <a:spcPct val="90000"/>
                </a:lnSpc>
                <a:spcAft>
                  <a:spcPct val="35000"/>
                </a:spcAft>
              </a:pPr>
              <a:endParaRPr lang="ru-RU" sz="1100" b="1" dirty="0">
                <a:solidFill>
                  <a:srgbClr val="FFEC99"/>
                </a:solidFill>
                <a:cs typeface="Arial" pitchFamily="34" charset="0"/>
              </a:endParaRPr>
            </a:p>
            <a:p>
              <a:pPr algn="ctr" defTabSz="444500">
                <a:lnSpc>
                  <a:spcPct val="90000"/>
                </a:lnSpc>
                <a:spcAft>
                  <a:spcPct val="35000"/>
                </a:spcAft>
              </a:pPr>
              <a:r>
                <a:rPr lang="ru-RU" sz="1600" b="1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Arial" pitchFamily="34" charset="0"/>
                </a:rPr>
                <a:t>ТРЕБОВАНИЯ К РЕЗУЛЬТАТАМ ОСВОЕНИЯ ОСНОВНЫХ ОБЩЕОБРАЗОВАТЕЛЬНЫХ ПРОГРАММ  ПО СТУПЕНЯМ ОБУЧЕНИЯ</a:t>
              </a:r>
            </a:p>
            <a:p>
              <a:pPr defTabSz="444500">
                <a:lnSpc>
                  <a:spcPct val="90000"/>
                </a:lnSpc>
                <a:spcAft>
                  <a:spcPct val="35000"/>
                </a:spcAft>
              </a:pPr>
              <a:r>
                <a:rPr lang="ru-RU" sz="1100" b="1" dirty="0">
                  <a:solidFill>
                    <a:schemeClr val="bg1"/>
                  </a:solidFill>
                  <a:cs typeface="Arial" pitchFamily="34" charset="0"/>
                </a:rPr>
                <a:t>-</a:t>
              </a:r>
            </a:p>
          </p:txBody>
        </p:sp>
      </p:grpSp>
      <p:grpSp>
        <p:nvGrpSpPr>
          <p:cNvPr id="17" name="Группа 37"/>
          <p:cNvGrpSpPr>
            <a:grpSpLocks/>
          </p:cNvGrpSpPr>
          <p:nvPr/>
        </p:nvGrpSpPr>
        <p:grpSpPr bwMode="auto">
          <a:xfrm rot="5400000">
            <a:off x="4824413" y="2960687"/>
            <a:ext cx="433388" cy="506413"/>
            <a:chOff x="5086762" y="1354837"/>
            <a:chExt cx="432855" cy="506359"/>
          </a:xfrm>
        </p:grpSpPr>
        <p:sp>
          <p:nvSpPr>
            <p:cNvPr id="54" name="Стрелка вправо 53"/>
            <p:cNvSpPr>
              <a:spLocks noChangeArrowheads="1"/>
            </p:cNvSpPr>
            <p:nvPr/>
          </p:nvSpPr>
          <p:spPr bwMode="auto">
            <a:xfrm>
              <a:off x="5086762" y="1354837"/>
              <a:ext cx="432855" cy="506359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chemeClr val="bg2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5" name="Стрелка вправо 10"/>
            <p:cNvSpPr>
              <a:spLocks noChangeArrowheads="1"/>
            </p:cNvSpPr>
            <p:nvPr/>
          </p:nvSpPr>
          <p:spPr bwMode="auto">
            <a:xfrm>
              <a:off x="5086762" y="1456426"/>
              <a:ext cx="302840" cy="30318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defTabSz="3556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800">
                <a:solidFill>
                  <a:schemeClr val="lt1"/>
                </a:solidFill>
                <a:latin typeface="+mn-lt"/>
              </a:endParaRPr>
            </a:p>
          </p:txBody>
        </p:sp>
      </p:grpSp>
      <p:grpSp>
        <p:nvGrpSpPr>
          <p:cNvPr id="18" name="Группа 39"/>
          <p:cNvGrpSpPr>
            <a:grpSpLocks/>
          </p:cNvGrpSpPr>
          <p:nvPr/>
        </p:nvGrpSpPr>
        <p:grpSpPr bwMode="auto">
          <a:xfrm>
            <a:off x="4356100" y="4941888"/>
            <a:ext cx="506413" cy="433387"/>
            <a:chOff x="6491502" y="2400225"/>
            <a:chExt cx="506359" cy="432855"/>
          </a:xfrm>
        </p:grpSpPr>
        <p:sp>
          <p:nvSpPr>
            <p:cNvPr id="7" name="Стрелка вправо 49"/>
            <p:cNvSpPr>
              <a:spLocks noChangeArrowheads="1"/>
            </p:cNvSpPr>
            <p:nvPr/>
          </p:nvSpPr>
          <p:spPr bwMode="auto">
            <a:xfrm rot="5400000">
              <a:off x="6528254" y="2363473"/>
              <a:ext cx="432855" cy="506359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chemeClr val="bg2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Стрелка вправо 14"/>
            <p:cNvSpPr>
              <a:spLocks noChangeArrowheads="1"/>
            </p:cNvSpPr>
            <p:nvPr/>
          </p:nvSpPr>
          <p:spPr bwMode="auto">
            <a:xfrm>
              <a:off x="6593091" y="2400225"/>
              <a:ext cx="303180" cy="30284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defTabSz="3556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800">
                <a:solidFill>
                  <a:schemeClr val="lt1"/>
                </a:solidFill>
                <a:latin typeface="+mn-lt"/>
              </a:endParaRPr>
            </a:p>
          </p:txBody>
        </p:sp>
      </p:grpSp>
      <p:sp>
        <p:nvSpPr>
          <p:cNvPr id="241694" name="Rectangle 33"/>
          <p:cNvSpPr>
            <a:spLocks noChangeArrowheads="1"/>
          </p:cNvSpPr>
          <p:nvPr/>
        </p:nvSpPr>
        <p:spPr bwMode="auto">
          <a:xfrm>
            <a:off x="395288" y="260350"/>
            <a:ext cx="73215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Схема организации работы на основе </a:t>
            </a:r>
          </a:p>
          <a:p>
            <a:pPr algn="ctr"/>
            <a:r>
              <a:rPr lang="ru-RU" sz="2800" b="1"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Фундаментального ядра </a:t>
            </a:r>
          </a:p>
        </p:txBody>
      </p:sp>
      <p:pic>
        <p:nvPicPr>
          <p:cNvPr id="241695" name="Picture 31" descr="stand_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8063" y="0"/>
            <a:ext cx="3055937" cy="404813"/>
          </a:xfrm>
          <a:prstGeom prst="rect">
            <a:avLst/>
          </a:prstGeom>
          <a:noFill/>
        </p:spPr>
      </p:pic>
      <p:sp>
        <p:nvSpPr>
          <p:cNvPr id="241696" name="Oval 32"/>
          <p:cNvSpPr>
            <a:spLocks noChangeArrowheads="1"/>
          </p:cNvSpPr>
          <p:nvPr/>
        </p:nvSpPr>
        <p:spPr bwMode="auto">
          <a:xfrm>
            <a:off x="611188" y="4076700"/>
            <a:ext cx="1584325" cy="914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rgbClr val="FF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ru-RU" sz="1400" b="1"/>
              <a:t>Начальное</a:t>
            </a:r>
          </a:p>
          <a:p>
            <a:pPr algn="ctr"/>
            <a:r>
              <a:rPr lang="ru-RU" sz="1400" b="1"/>
              <a:t> общее</a:t>
            </a:r>
          </a:p>
          <a:p>
            <a:pPr algn="ctr"/>
            <a:r>
              <a:rPr lang="ru-RU" sz="1400" b="1"/>
              <a:t> образование </a:t>
            </a:r>
          </a:p>
        </p:txBody>
      </p:sp>
      <p:sp>
        <p:nvSpPr>
          <p:cNvPr id="241697" name="Oval 33"/>
          <p:cNvSpPr>
            <a:spLocks noChangeArrowheads="1"/>
          </p:cNvSpPr>
          <p:nvPr/>
        </p:nvSpPr>
        <p:spPr bwMode="auto">
          <a:xfrm>
            <a:off x="3779838" y="4076700"/>
            <a:ext cx="1584325" cy="914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rgbClr val="FF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ru-RU" sz="1400" b="1"/>
              <a:t>Основное </a:t>
            </a:r>
          </a:p>
          <a:p>
            <a:pPr algn="ctr"/>
            <a:r>
              <a:rPr lang="ru-RU" sz="1400" b="1"/>
              <a:t> общее </a:t>
            </a:r>
          </a:p>
          <a:p>
            <a:pPr algn="ctr"/>
            <a:r>
              <a:rPr lang="ru-RU" sz="1400" b="1"/>
              <a:t>образование </a:t>
            </a:r>
          </a:p>
        </p:txBody>
      </p:sp>
      <p:sp>
        <p:nvSpPr>
          <p:cNvPr id="241698" name="Oval 34"/>
          <p:cNvSpPr>
            <a:spLocks noChangeArrowheads="1"/>
          </p:cNvSpPr>
          <p:nvPr/>
        </p:nvSpPr>
        <p:spPr bwMode="auto">
          <a:xfrm>
            <a:off x="6877050" y="4076700"/>
            <a:ext cx="1584325" cy="914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rgbClr val="FF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ru-RU" sz="1400" b="1" dirty="0"/>
              <a:t>Среднее</a:t>
            </a:r>
          </a:p>
          <a:p>
            <a:pPr algn="ctr"/>
            <a:r>
              <a:rPr lang="ru-RU" sz="1400" b="1" dirty="0"/>
              <a:t>(полное) общее</a:t>
            </a:r>
          </a:p>
          <a:p>
            <a:pPr algn="ctr"/>
            <a:r>
              <a:rPr lang="ru-RU" sz="1400" b="1" dirty="0"/>
              <a:t> образование</a:t>
            </a:r>
          </a:p>
        </p:txBody>
      </p:sp>
      <p:grpSp>
        <p:nvGrpSpPr>
          <p:cNvPr id="19" name="Группа 39"/>
          <p:cNvGrpSpPr>
            <a:grpSpLocks/>
          </p:cNvGrpSpPr>
          <p:nvPr/>
        </p:nvGrpSpPr>
        <p:grpSpPr bwMode="auto">
          <a:xfrm rot="-1961588">
            <a:off x="1884651" y="4814667"/>
            <a:ext cx="506413" cy="596429"/>
            <a:chOff x="6491502" y="2400225"/>
            <a:chExt cx="506359" cy="432855"/>
          </a:xfrm>
        </p:grpSpPr>
        <p:sp>
          <p:nvSpPr>
            <p:cNvPr id="10" name="Стрелка вправо 49"/>
            <p:cNvSpPr>
              <a:spLocks noChangeArrowheads="1"/>
            </p:cNvSpPr>
            <p:nvPr/>
          </p:nvSpPr>
          <p:spPr bwMode="auto">
            <a:xfrm rot="5400000">
              <a:off x="6528254" y="2363473"/>
              <a:ext cx="432855" cy="506359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chemeClr val="bg2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Стрелка вправо 14"/>
            <p:cNvSpPr>
              <a:spLocks noChangeArrowheads="1"/>
            </p:cNvSpPr>
            <p:nvPr/>
          </p:nvSpPr>
          <p:spPr bwMode="auto">
            <a:xfrm>
              <a:off x="6593091" y="2400225"/>
              <a:ext cx="303180" cy="30284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defTabSz="3556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800">
                <a:solidFill>
                  <a:schemeClr val="lt1"/>
                </a:solidFill>
                <a:latin typeface="+mn-lt"/>
              </a:endParaRPr>
            </a:p>
          </p:txBody>
        </p:sp>
      </p:grpSp>
      <p:grpSp>
        <p:nvGrpSpPr>
          <p:cNvPr id="20" name="Группа 39"/>
          <p:cNvGrpSpPr>
            <a:grpSpLocks/>
          </p:cNvGrpSpPr>
          <p:nvPr/>
        </p:nvGrpSpPr>
        <p:grpSpPr bwMode="auto">
          <a:xfrm rot="2282255">
            <a:off x="6526373" y="4737476"/>
            <a:ext cx="506412" cy="674973"/>
            <a:chOff x="6491502" y="2400225"/>
            <a:chExt cx="506359" cy="432855"/>
          </a:xfrm>
        </p:grpSpPr>
        <p:sp>
          <p:nvSpPr>
            <p:cNvPr id="50" name="Стрелка вправо 49"/>
            <p:cNvSpPr>
              <a:spLocks noChangeArrowheads="1"/>
            </p:cNvSpPr>
            <p:nvPr/>
          </p:nvSpPr>
          <p:spPr bwMode="auto">
            <a:xfrm rot="5400000">
              <a:off x="6528254" y="2363473"/>
              <a:ext cx="432855" cy="506359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chemeClr val="bg2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" name="Стрелка вправо 14"/>
            <p:cNvSpPr>
              <a:spLocks noChangeArrowheads="1"/>
            </p:cNvSpPr>
            <p:nvPr/>
          </p:nvSpPr>
          <p:spPr bwMode="auto">
            <a:xfrm>
              <a:off x="6593091" y="2400225"/>
              <a:ext cx="303180" cy="30284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defTabSz="3556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800">
                <a:solidFill>
                  <a:schemeClr val="lt1"/>
                </a:solidFill>
                <a:latin typeface="+mn-lt"/>
              </a:endParaRPr>
            </a:p>
          </p:txBody>
        </p:sp>
      </p:grpSp>
      <p:grpSp>
        <p:nvGrpSpPr>
          <p:cNvPr id="21" name="Группа 41"/>
          <p:cNvGrpSpPr>
            <a:grpSpLocks/>
          </p:cNvGrpSpPr>
          <p:nvPr/>
        </p:nvGrpSpPr>
        <p:grpSpPr bwMode="auto">
          <a:xfrm rot="55929734">
            <a:off x="1499091" y="5830876"/>
            <a:ext cx="512762" cy="506412"/>
            <a:chOff x="5111263" y="3396610"/>
            <a:chExt cx="432855" cy="506359"/>
          </a:xfrm>
        </p:grpSpPr>
        <p:sp>
          <p:nvSpPr>
            <p:cNvPr id="46" name="Стрелка вправо 45"/>
            <p:cNvSpPr>
              <a:spLocks noChangeArrowheads="1"/>
            </p:cNvSpPr>
            <p:nvPr/>
          </p:nvSpPr>
          <p:spPr bwMode="auto">
            <a:xfrm rot="10800000">
              <a:off x="5111263" y="3396610"/>
              <a:ext cx="432855" cy="506359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chemeClr val="bg2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7" name="Стрелка вправо 18"/>
            <p:cNvSpPr>
              <a:spLocks noChangeArrowheads="1"/>
            </p:cNvSpPr>
            <p:nvPr/>
          </p:nvSpPr>
          <p:spPr bwMode="auto">
            <a:xfrm>
              <a:off x="5243934" y="3498199"/>
              <a:ext cx="302864" cy="30318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rot="10800000" lIns="0" tIns="0" rIns="0" bIns="0" anchor="ctr"/>
            <a:lstStyle/>
            <a:p>
              <a:pPr algn="ctr" defTabSz="3556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800">
                <a:solidFill>
                  <a:schemeClr val="lt1"/>
                </a:solidFill>
                <a:latin typeface="+mn-lt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1"/>
          <p:cNvSpPr txBox="1">
            <a:spLocks noChangeArrowheads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1A5DE7E4-E069-4218-8509-49E6800C4828}" type="slidenum">
              <a:rPr lang="ru-RU" sz="1200">
                <a:solidFill>
                  <a:srgbClr val="898989"/>
                </a:solidFill>
                <a:latin typeface="Calibri" pitchFamily="34" charset="0"/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16</a:t>
            </a:fld>
            <a:endParaRPr lang="ru-RU" sz="1200">
              <a:solidFill>
                <a:srgbClr val="898989"/>
              </a:solidFill>
              <a:latin typeface="Calibri" pitchFamily="34" charset="0"/>
            </a:endParaRP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327025" y="577850"/>
            <a:ext cx="8586788" cy="414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just">
              <a:spcBef>
                <a:spcPts val="800"/>
              </a:spcBef>
              <a:buClrTx/>
              <a:buSzPct val="45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sz="3200">
              <a:solidFill>
                <a:srgbClr val="000000"/>
              </a:solidFill>
              <a:latin typeface="Times New Roman" pitchFamily="18" charset="0"/>
              <a:ea typeface="Microsoft YaHei" pitchFamily="34" charset="-122"/>
            </a:endParaRPr>
          </a:p>
          <a:p>
            <a:pPr algn="just">
              <a:spcBef>
                <a:spcPts val="800"/>
              </a:spcBef>
              <a:buClrTx/>
              <a:buSzPct val="45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sz="3200">
              <a:solidFill>
                <a:srgbClr val="000000"/>
              </a:solidFill>
              <a:latin typeface="Times New Roman" pitchFamily="18" charset="0"/>
              <a:ea typeface="Microsoft YaHei" pitchFamily="34" charset="-122"/>
            </a:endParaRP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425450" y="-1301750"/>
            <a:ext cx="8488363" cy="114379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ctr">
              <a:buClrTx/>
              <a:buSzPct val="45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300" b="1" i="1" dirty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             </a:t>
            </a:r>
          </a:p>
          <a:p>
            <a:pPr algn="ctr">
              <a:buClrTx/>
              <a:buSzPct val="45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3300" b="1" i="1" dirty="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  <a:p>
            <a:pPr algn="ctr">
              <a:buClrTx/>
              <a:buSzPct val="45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3300" b="1" i="1" dirty="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  <a:p>
            <a:pPr algn="ctr">
              <a:buClrTx/>
              <a:buSzPct val="45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3300" b="1" i="1" dirty="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  <a:p>
            <a:pPr algn="ctr">
              <a:buClrTx/>
              <a:buSzPct val="45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3300" b="1" i="1" dirty="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  <a:p>
            <a:pPr algn="ctr">
              <a:buClrTx/>
              <a:buSzPct val="45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3300" b="1" i="1" dirty="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  <a:p>
            <a:pPr algn="ctr">
              <a:buClrTx/>
              <a:buSzPct val="45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3300" b="1" i="1" dirty="0">
              <a:solidFill>
                <a:srgbClr val="FF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  <a:p>
            <a:pPr algn="ctr">
              <a:buClrTx/>
              <a:buSzPct val="45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900" dirty="0">
              <a:solidFill>
                <a:srgbClr val="FF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  <a:p>
            <a:pPr algn="ctr">
              <a:buClrTx/>
              <a:buSzPct val="45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900" b="1" i="1" dirty="0">
              <a:solidFill>
                <a:srgbClr val="FF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  <a:p>
            <a:pPr algn="ctr">
              <a:buClrTx/>
              <a:buSzPct val="45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3300" b="1" i="1" dirty="0">
              <a:solidFill>
                <a:srgbClr val="FF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  <a:p>
            <a:pPr algn="ctr">
              <a:buClrTx/>
              <a:buSzPct val="45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3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Главный механизм реализации </a:t>
            </a:r>
            <a:r>
              <a:rPr lang="ru-RU" sz="33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ФГОС:</a:t>
            </a:r>
            <a:endParaRPr lang="ru-RU" sz="33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ClrTx/>
              <a:buSzPct val="45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33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ClrTx/>
              <a:buSzPct val="45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3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Основная образовательная программа основного общего образования</a:t>
            </a:r>
          </a:p>
          <a:p>
            <a:pPr algn="ctr">
              <a:buClrTx/>
              <a:buSzPct val="45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33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ClrTx/>
              <a:buSzPct val="45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3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реализуется через урочную и внеурочную деятельность </a:t>
            </a:r>
          </a:p>
          <a:p>
            <a:pPr algn="just">
              <a:buClrTx/>
              <a:buSzPct val="45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9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Tx/>
              <a:buSzPct val="45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9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Tx/>
              <a:buSzPct val="45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900" dirty="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  <a:p>
            <a:pPr algn="just">
              <a:buClrTx/>
              <a:buSzPct val="45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3300" dirty="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  <a:p>
            <a:pPr algn="just">
              <a:buClrTx/>
              <a:buSzPct val="45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3300" b="1" dirty="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  <a:p>
            <a:pPr algn="just">
              <a:buClrTx/>
              <a:buSzPct val="45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3300" dirty="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  <a:p>
            <a:pPr algn="ctr">
              <a:buClrTx/>
              <a:buSzPct val="45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3300" b="1" dirty="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  <a:p>
            <a:pPr algn="just">
              <a:buClrTx/>
              <a:buSzPct val="45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3300" dirty="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  <a:p>
            <a:pPr algn="ctr">
              <a:buClrTx/>
              <a:buSzPct val="45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3300" b="1" i="1" dirty="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  <a:p>
            <a:pPr algn="just">
              <a:buClrTx/>
              <a:buSzPct val="45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3300" dirty="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  <a:p>
            <a:pPr algn="ctr">
              <a:buClrTx/>
              <a:buSzPct val="45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3300" dirty="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2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836712"/>
            <a:ext cx="3140075" cy="857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8" name="Oval 4"/>
          <p:cNvSpPr>
            <a:spLocks noChangeArrowheads="1"/>
          </p:cNvSpPr>
          <p:nvPr/>
        </p:nvSpPr>
        <p:spPr bwMode="auto">
          <a:xfrm>
            <a:off x="0" y="1052736"/>
            <a:ext cx="9144000" cy="647700"/>
          </a:xfrm>
          <a:prstGeom prst="ellipse">
            <a:avLst/>
          </a:prstGeom>
          <a:solidFill>
            <a:srgbClr val="CCECFF"/>
          </a:solidFill>
          <a:ln w="9525">
            <a:solidFill>
              <a:srgbClr val="FF0000"/>
            </a:solidFill>
            <a:round/>
            <a:headEnd/>
            <a:tailEnd/>
          </a:ln>
          <a:effectLst>
            <a:outerShdw dist="107763" dir="13500000" algn="ctr" rotWithShape="0">
              <a:srgbClr val="FF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ru-RU" b="1">
                <a:solidFill>
                  <a:srgbClr val="0000FF"/>
                </a:solidFill>
              </a:rPr>
              <a:t>Организация внеурочной деятельности</a:t>
            </a:r>
          </a:p>
        </p:txBody>
      </p:sp>
      <p:sp>
        <p:nvSpPr>
          <p:cNvPr id="323589" name="Oval 5"/>
          <p:cNvSpPr>
            <a:spLocks noChangeArrowheads="1"/>
          </p:cNvSpPr>
          <p:nvPr/>
        </p:nvSpPr>
        <p:spPr bwMode="auto">
          <a:xfrm>
            <a:off x="611188" y="3141663"/>
            <a:ext cx="1368425" cy="914400"/>
          </a:xfrm>
          <a:prstGeom prst="ellipse">
            <a:avLst/>
          </a:prstGeom>
          <a:solidFill>
            <a:srgbClr val="FF99FF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kumimoji="1" lang="ru-RU" sz="12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спортивно-</a:t>
            </a:r>
          </a:p>
          <a:p>
            <a:pPr algn="ctr"/>
            <a:r>
              <a:rPr kumimoji="1" lang="ru-RU" sz="12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оздоровительное</a:t>
            </a:r>
          </a:p>
        </p:txBody>
      </p:sp>
      <p:sp>
        <p:nvSpPr>
          <p:cNvPr id="323590" name="Rectangle 6"/>
          <p:cNvSpPr>
            <a:spLocks noChangeArrowheads="1"/>
          </p:cNvSpPr>
          <p:nvPr/>
        </p:nvSpPr>
        <p:spPr bwMode="auto">
          <a:xfrm>
            <a:off x="0" y="2276475"/>
            <a:ext cx="433388" cy="4321175"/>
          </a:xfrm>
          <a:prstGeom prst="rect">
            <a:avLst/>
          </a:prstGeom>
          <a:gradFill rotWithShape="1">
            <a:gsLst>
              <a:gs pos="0">
                <a:srgbClr val="000082"/>
              </a:gs>
              <a:gs pos="15000">
                <a:srgbClr val="66008F"/>
              </a:gs>
              <a:gs pos="32499">
                <a:srgbClr val="BA0066"/>
              </a:gs>
              <a:gs pos="45000">
                <a:srgbClr val="FF0000"/>
              </a:gs>
              <a:gs pos="50000">
                <a:srgbClr val="FF8200"/>
              </a:gs>
              <a:gs pos="55001">
                <a:srgbClr val="FF0000"/>
              </a:gs>
              <a:gs pos="67501">
                <a:srgbClr val="BA0066"/>
              </a:gs>
              <a:gs pos="85000">
                <a:srgbClr val="66008F"/>
              </a:gs>
              <a:gs pos="100000">
                <a:srgbClr val="000082"/>
              </a:gs>
            </a:gsLst>
            <a:lin ang="0" scaled="1"/>
          </a:gradFill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107763" dir="13500000" algn="ctr" rotWithShape="0">
              <a:srgbClr val="FF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ru-RU" b="1"/>
              <a:t>П</a:t>
            </a:r>
          </a:p>
          <a:p>
            <a:pPr algn="ctr"/>
            <a:r>
              <a:rPr lang="ru-RU" b="1"/>
              <a:t>А</a:t>
            </a:r>
          </a:p>
          <a:p>
            <a:pPr algn="ctr"/>
            <a:r>
              <a:rPr lang="ru-RU" b="1"/>
              <a:t>Р</a:t>
            </a:r>
          </a:p>
          <a:p>
            <a:pPr algn="ctr"/>
            <a:r>
              <a:rPr lang="ru-RU" b="1"/>
              <a:t>Т</a:t>
            </a:r>
          </a:p>
          <a:p>
            <a:pPr algn="ctr"/>
            <a:r>
              <a:rPr lang="ru-RU" b="1"/>
              <a:t>Н</a:t>
            </a:r>
          </a:p>
          <a:p>
            <a:pPr algn="ctr"/>
            <a:r>
              <a:rPr lang="ru-RU" b="1"/>
              <a:t>Е</a:t>
            </a:r>
          </a:p>
          <a:p>
            <a:pPr algn="ctr"/>
            <a:r>
              <a:rPr lang="ru-RU" b="1"/>
              <a:t>Р</a:t>
            </a:r>
          </a:p>
          <a:p>
            <a:pPr algn="ctr"/>
            <a:r>
              <a:rPr lang="ru-RU" b="1"/>
              <a:t>Ы</a:t>
            </a:r>
          </a:p>
          <a:p>
            <a:pPr algn="ctr"/>
            <a:endParaRPr lang="ru-RU" b="1"/>
          </a:p>
        </p:txBody>
      </p:sp>
      <p:sp>
        <p:nvSpPr>
          <p:cNvPr id="323591" name="Rectangle 7"/>
          <p:cNvSpPr>
            <a:spLocks noChangeArrowheads="1"/>
          </p:cNvSpPr>
          <p:nvPr/>
        </p:nvSpPr>
        <p:spPr bwMode="auto">
          <a:xfrm>
            <a:off x="1043608" y="2132856"/>
            <a:ext cx="7200900" cy="360362"/>
          </a:xfrm>
          <a:prstGeom prst="rect">
            <a:avLst/>
          </a:prstGeom>
          <a:gradFill rotWithShape="1">
            <a:gsLst>
              <a:gs pos="0">
                <a:srgbClr val="5E9EFF"/>
              </a:gs>
              <a:gs pos="20000">
                <a:srgbClr val="85C2FF"/>
              </a:gs>
              <a:gs pos="35000">
                <a:srgbClr val="C4D6EB"/>
              </a:gs>
              <a:gs pos="50000">
                <a:srgbClr val="FFEBFA"/>
              </a:gs>
              <a:gs pos="65000">
                <a:srgbClr val="C4D6EB"/>
              </a:gs>
              <a:gs pos="80001">
                <a:srgbClr val="85C2FF"/>
              </a:gs>
              <a:gs pos="100000">
                <a:srgbClr val="5E9E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rgbClr val="FF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ru-RU" b="1">
                <a:solidFill>
                  <a:srgbClr val="FF0000"/>
                </a:solidFill>
              </a:rPr>
              <a:t>Направления развития личности</a:t>
            </a:r>
          </a:p>
        </p:txBody>
      </p:sp>
      <p:sp>
        <p:nvSpPr>
          <p:cNvPr id="323592" name="Oval 8"/>
          <p:cNvSpPr>
            <a:spLocks noChangeArrowheads="1"/>
          </p:cNvSpPr>
          <p:nvPr/>
        </p:nvSpPr>
        <p:spPr bwMode="auto">
          <a:xfrm>
            <a:off x="2195513" y="3141663"/>
            <a:ext cx="1368425" cy="914400"/>
          </a:xfrm>
          <a:prstGeom prst="ellipse">
            <a:avLst/>
          </a:prstGeom>
          <a:solidFill>
            <a:srgbClr val="FDFD59"/>
          </a:solidFill>
          <a:ln w="9525">
            <a:solidFill>
              <a:srgbClr val="FF0000"/>
            </a:solidFill>
            <a:round/>
            <a:headEnd/>
            <a:tailEnd/>
          </a:ln>
          <a:effectLst>
            <a:outerShdw dist="107763" dir="13500000" algn="ctr" rotWithShape="0">
              <a:srgbClr val="FF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kumimoji="1" lang="ru-RU" sz="12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духовно-</a:t>
            </a:r>
          </a:p>
          <a:p>
            <a:pPr algn="ctr"/>
            <a:r>
              <a:rPr kumimoji="1" lang="ru-RU" sz="12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нравственное</a:t>
            </a:r>
          </a:p>
        </p:txBody>
      </p:sp>
      <p:sp>
        <p:nvSpPr>
          <p:cNvPr id="323593" name="Oval 9"/>
          <p:cNvSpPr>
            <a:spLocks noChangeArrowheads="1"/>
          </p:cNvSpPr>
          <p:nvPr/>
        </p:nvSpPr>
        <p:spPr bwMode="auto">
          <a:xfrm>
            <a:off x="3923928" y="3068960"/>
            <a:ext cx="1368425" cy="914400"/>
          </a:xfrm>
          <a:prstGeom prst="ellipse">
            <a:avLst/>
          </a:prstGeom>
          <a:solidFill>
            <a:srgbClr val="FF99FF"/>
          </a:solidFill>
          <a:ln w="9525">
            <a:solidFill>
              <a:srgbClr val="FF0000"/>
            </a:solidFill>
            <a:round/>
            <a:headEnd/>
            <a:tailEnd/>
          </a:ln>
          <a:effectLst>
            <a:outerShdw dist="107763" dir="13500000" algn="ctr" rotWithShape="0">
              <a:srgbClr val="FF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kumimoji="1" lang="ru-RU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социальное</a:t>
            </a:r>
          </a:p>
        </p:txBody>
      </p:sp>
      <p:sp>
        <p:nvSpPr>
          <p:cNvPr id="323595" name="Oval 11"/>
          <p:cNvSpPr>
            <a:spLocks noChangeArrowheads="1"/>
          </p:cNvSpPr>
          <p:nvPr/>
        </p:nvSpPr>
        <p:spPr bwMode="auto">
          <a:xfrm>
            <a:off x="827088" y="4868863"/>
            <a:ext cx="1368425" cy="4318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kumimoji="1" lang="ru-RU" sz="12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научные </a:t>
            </a:r>
          </a:p>
          <a:p>
            <a:pPr algn="ctr"/>
            <a:r>
              <a:rPr kumimoji="1" lang="ru-RU" sz="12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исследования</a:t>
            </a:r>
          </a:p>
        </p:txBody>
      </p:sp>
      <p:sp>
        <p:nvSpPr>
          <p:cNvPr id="323597" name="Oval 13"/>
          <p:cNvSpPr>
            <a:spLocks noChangeArrowheads="1"/>
          </p:cNvSpPr>
          <p:nvPr/>
        </p:nvSpPr>
        <p:spPr bwMode="auto">
          <a:xfrm>
            <a:off x="2627313" y="4868863"/>
            <a:ext cx="1368425" cy="503237"/>
          </a:xfrm>
          <a:prstGeom prst="ellipse">
            <a:avLst/>
          </a:prstGeom>
          <a:solidFill>
            <a:srgbClr val="FDFD59"/>
          </a:solidFill>
          <a:ln w="9525">
            <a:solidFill>
              <a:srgbClr val="FF0000"/>
            </a:solidFill>
            <a:round/>
            <a:headEnd/>
            <a:tailEnd/>
          </a:ln>
          <a:effectLst>
            <a:outerShdw dist="107763" dir="13500000" algn="ctr" rotWithShape="0">
              <a:srgbClr val="FF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kumimoji="1" lang="ru-RU" sz="12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общественно </a:t>
            </a:r>
          </a:p>
          <a:p>
            <a:pPr algn="ctr"/>
            <a:r>
              <a:rPr kumimoji="1" lang="ru-RU" sz="12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полезные </a:t>
            </a:r>
          </a:p>
          <a:p>
            <a:pPr algn="ctr"/>
            <a:r>
              <a:rPr kumimoji="1" lang="ru-RU" sz="12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практики</a:t>
            </a:r>
            <a:r>
              <a:rPr kumimoji="1" lang="ru-RU" sz="120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323601" name="AutoShape 17"/>
          <p:cNvSpPr>
            <a:spLocks/>
          </p:cNvSpPr>
          <p:nvPr/>
        </p:nvSpPr>
        <p:spPr bwMode="auto">
          <a:xfrm rot="5400000">
            <a:off x="4570165" y="-169565"/>
            <a:ext cx="431800" cy="5900738"/>
          </a:xfrm>
          <a:prstGeom prst="leftBrace">
            <a:avLst>
              <a:gd name="adj1" fmla="val 113879"/>
              <a:gd name="adj2" fmla="val 52532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323602" name="AutoShape 18"/>
          <p:cNvSpPr>
            <a:spLocks/>
          </p:cNvSpPr>
          <p:nvPr/>
        </p:nvSpPr>
        <p:spPr bwMode="auto">
          <a:xfrm rot="5400000">
            <a:off x="4462462" y="1738313"/>
            <a:ext cx="360363" cy="5900738"/>
          </a:xfrm>
          <a:prstGeom prst="leftBrace">
            <a:avLst>
              <a:gd name="adj1" fmla="val 136454"/>
              <a:gd name="adj2" fmla="val 52532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323603" name="Rectangle 19"/>
          <p:cNvSpPr>
            <a:spLocks noChangeArrowheads="1"/>
          </p:cNvSpPr>
          <p:nvPr/>
        </p:nvSpPr>
        <p:spPr bwMode="auto">
          <a:xfrm>
            <a:off x="1042988" y="4221163"/>
            <a:ext cx="7200900" cy="360362"/>
          </a:xfrm>
          <a:prstGeom prst="rect">
            <a:avLst/>
          </a:prstGeom>
          <a:gradFill rotWithShape="1">
            <a:gsLst>
              <a:gs pos="0">
                <a:srgbClr val="5E9EFF"/>
              </a:gs>
              <a:gs pos="20000">
                <a:srgbClr val="85C2FF"/>
              </a:gs>
              <a:gs pos="35000">
                <a:srgbClr val="C4D6EB"/>
              </a:gs>
              <a:gs pos="50000">
                <a:srgbClr val="FFEBFA"/>
              </a:gs>
              <a:gs pos="65000">
                <a:srgbClr val="C4D6EB"/>
              </a:gs>
              <a:gs pos="80001">
                <a:srgbClr val="85C2FF"/>
              </a:gs>
              <a:gs pos="100000">
                <a:srgbClr val="5E9EFF"/>
              </a:gs>
            </a:gsLst>
            <a:lin ang="5400000" scaled="1"/>
          </a:gradFill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107763" dir="13500000" algn="ctr" rotWithShape="0">
              <a:srgbClr val="FF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ru-RU" b="1">
                <a:solidFill>
                  <a:srgbClr val="FF0000"/>
                </a:solidFill>
              </a:rPr>
              <a:t>Формы деятельности</a:t>
            </a:r>
          </a:p>
        </p:txBody>
      </p:sp>
      <p:sp>
        <p:nvSpPr>
          <p:cNvPr id="323605" name="Oval 21"/>
          <p:cNvSpPr>
            <a:spLocks noChangeArrowheads="1"/>
          </p:cNvSpPr>
          <p:nvPr/>
        </p:nvSpPr>
        <p:spPr bwMode="auto">
          <a:xfrm>
            <a:off x="5580063" y="3213100"/>
            <a:ext cx="1368425" cy="914400"/>
          </a:xfrm>
          <a:prstGeom prst="ellipse">
            <a:avLst/>
          </a:prstGeom>
          <a:solidFill>
            <a:srgbClr val="FDFD59"/>
          </a:solidFill>
          <a:ln w="9525">
            <a:solidFill>
              <a:srgbClr val="FF0000"/>
            </a:solidFill>
            <a:round/>
            <a:headEnd/>
            <a:tailEnd/>
          </a:ln>
          <a:effectLst>
            <a:outerShdw dist="107763" dir="13500000" algn="ctr" rotWithShape="0">
              <a:srgbClr val="FF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kumimoji="1" lang="ru-RU" sz="12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интеллектуальное</a:t>
            </a:r>
          </a:p>
        </p:txBody>
      </p:sp>
      <p:sp>
        <p:nvSpPr>
          <p:cNvPr id="323606" name="Oval 22"/>
          <p:cNvSpPr>
            <a:spLocks noChangeArrowheads="1"/>
          </p:cNvSpPr>
          <p:nvPr/>
        </p:nvSpPr>
        <p:spPr bwMode="auto">
          <a:xfrm>
            <a:off x="7235825" y="3213100"/>
            <a:ext cx="1368425" cy="914400"/>
          </a:xfrm>
          <a:prstGeom prst="ellipse">
            <a:avLst/>
          </a:prstGeom>
          <a:solidFill>
            <a:srgbClr val="FF99FF"/>
          </a:solidFill>
          <a:ln w="9525">
            <a:solidFill>
              <a:srgbClr val="FF0000"/>
            </a:solidFill>
            <a:round/>
            <a:headEnd/>
            <a:tailEnd/>
          </a:ln>
          <a:effectLst>
            <a:outerShdw dist="107763" dir="13500000" algn="ctr" rotWithShape="0">
              <a:srgbClr val="FF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kumimoji="1" lang="ru-RU" sz="12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общекультурное</a:t>
            </a:r>
          </a:p>
        </p:txBody>
      </p:sp>
      <p:sp>
        <p:nvSpPr>
          <p:cNvPr id="323607" name="Oval 23"/>
          <p:cNvSpPr>
            <a:spLocks noChangeArrowheads="1"/>
          </p:cNvSpPr>
          <p:nvPr/>
        </p:nvSpPr>
        <p:spPr bwMode="auto">
          <a:xfrm>
            <a:off x="4140200" y="4868863"/>
            <a:ext cx="1368425" cy="431800"/>
          </a:xfrm>
          <a:prstGeom prst="ellipse">
            <a:avLst/>
          </a:prstGeom>
          <a:solidFill>
            <a:srgbClr val="FF99FF"/>
          </a:solidFill>
          <a:ln w="9525">
            <a:solidFill>
              <a:srgbClr val="FF0000"/>
            </a:solidFill>
            <a:round/>
            <a:headEnd/>
            <a:tailEnd/>
          </a:ln>
          <a:effectLst>
            <a:outerShdw dist="107763" dir="13500000" algn="ctr" rotWithShape="0">
              <a:srgbClr val="FF0000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r>
              <a:rPr kumimoji="1" lang="ru-RU" sz="12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поисковые</a:t>
            </a:r>
          </a:p>
        </p:txBody>
      </p:sp>
      <p:sp>
        <p:nvSpPr>
          <p:cNvPr id="323608" name="Oval 24"/>
          <p:cNvSpPr>
            <a:spLocks noChangeArrowheads="1"/>
          </p:cNvSpPr>
          <p:nvPr/>
        </p:nvSpPr>
        <p:spPr bwMode="auto">
          <a:xfrm>
            <a:off x="5795963" y="4868863"/>
            <a:ext cx="1368425" cy="431800"/>
          </a:xfrm>
          <a:prstGeom prst="ellipse">
            <a:avLst/>
          </a:prstGeom>
          <a:solidFill>
            <a:srgbClr val="FDFD5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r>
              <a:rPr kumimoji="1" lang="ru-RU" sz="12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Олимпиады</a:t>
            </a:r>
          </a:p>
          <a:p>
            <a:pPr algn="ctr">
              <a:lnSpc>
                <a:spcPct val="80000"/>
              </a:lnSpc>
            </a:pPr>
            <a:r>
              <a:rPr kumimoji="1" lang="ru-RU" sz="12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соревнования</a:t>
            </a:r>
          </a:p>
        </p:txBody>
      </p:sp>
      <p:sp>
        <p:nvSpPr>
          <p:cNvPr id="323609" name="Oval 25"/>
          <p:cNvSpPr>
            <a:spLocks noChangeArrowheads="1"/>
          </p:cNvSpPr>
          <p:nvPr/>
        </p:nvSpPr>
        <p:spPr bwMode="auto">
          <a:xfrm>
            <a:off x="7308850" y="4868863"/>
            <a:ext cx="1368425" cy="574675"/>
          </a:xfrm>
          <a:prstGeom prst="ellipse">
            <a:avLst/>
          </a:prstGeom>
          <a:solidFill>
            <a:srgbClr val="FF99FF"/>
          </a:solidFill>
          <a:ln w="9525">
            <a:solidFill>
              <a:srgbClr val="FF0000"/>
            </a:solidFill>
            <a:round/>
            <a:headEnd/>
            <a:tailEnd/>
          </a:ln>
          <a:effectLst>
            <a:outerShdw dist="107763" dir="13500000" algn="ctr" rotWithShape="0">
              <a:srgbClr val="FF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kumimoji="1" lang="ru-RU" sz="12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haroni" pitchFamily="2" charset="-79"/>
              </a:rPr>
              <a:t>школьные </a:t>
            </a:r>
          </a:p>
          <a:p>
            <a:pPr algn="ctr"/>
            <a:r>
              <a:rPr kumimoji="1" lang="ru-RU" sz="12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haroni" pitchFamily="2" charset="-79"/>
              </a:rPr>
              <a:t>научные </a:t>
            </a:r>
          </a:p>
          <a:p>
            <a:pPr algn="ctr"/>
            <a:r>
              <a:rPr kumimoji="1" lang="ru-RU" sz="12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haroni" pitchFamily="2" charset="-79"/>
              </a:rPr>
              <a:t>общества</a:t>
            </a:r>
          </a:p>
        </p:txBody>
      </p:sp>
      <p:sp>
        <p:nvSpPr>
          <p:cNvPr id="323611" name="Oval 27"/>
          <p:cNvSpPr>
            <a:spLocks noChangeArrowheads="1"/>
          </p:cNvSpPr>
          <p:nvPr/>
        </p:nvSpPr>
        <p:spPr bwMode="auto">
          <a:xfrm>
            <a:off x="1116013" y="5445125"/>
            <a:ext cx="1368425" cy="431800"/>
          </a:xfrm>
          <a:prstGeom prst="ellipse">
            <a:avLst/>
          </a:prstGeom>
          <a:solidFill>
            <a:srgbClr val="CCECFF"/>
          </a:solidFill>
          <a:ln w="9525">
            <a:solidFill>
              <a:srgbClr val="FF0000"/>
            </a:solidFill>
            <a:round/>
            <a:headEnd/>
            <a:tailEnd/>
          </a:ln>
          <a:effectLst>
            <a:outerShdw dist="107763" dir="13500000" algn="ctr" rotWithShape="0">
              <a:srgbClr val="FF0000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r>
              <a:rPr kumimoji="1" lang="ru-RU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диспуты</a:t>
            </a:r>
          </a:p>
        </p:txBody>
      </p:sp>
      <p:sp>
        <p:nvSpPr>
          <p:cNvPr id="323612" name="Oval 28"/>
          <p:cNvSpPr>
            <a:spLocks noChangeArrowheads="1"/>
          </p:cNvSpPr>
          <p:nvPr/>
        </p:nvSpPr>
        <p:spPr bwMode="auto">
          <a:xfrm>
            <a:off x="2555875" y="5516563"/>
            <a:ext cx="1368425" cy="431800"/>
          </a:xfrm>
          <a:prstGeom prst="ellipse">
            <a:avLst/>
          </a:prstGeom>
          <a:solidFill>
            <a:srgbClr val="99FF99"/>
          </a:solidFill>
          <a:ln w="9525">
            <a:solidFill>
              <a:srgbClr val="FF0000"/>
            </a:solidFill>
            <a:round/>
            <a:headEnd/>
            <a:tailEnd/>
          </a:ln>
          <a:effectLst>
            <a:outerShdw dist="107763" dir="13500000" algn="ctr" rotWithShape="0">
              <a:srgbClr val="FF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kumimoji="1" lang="ru-RU" sz="12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конференции</a:t>
            </a:r>
          </a:p>
        </p:txBody>
      </p:sp>
      <p:sp>
        <p:nvSpPr>
          <p:cNvPr id="323613" name="Oval 29"/>
          <p:cNvSpPr>
            <a:spLocks noChangeArrowheads="1"/>
          </p:cNvSpPr>
          <p:nvPr/>
        </p:nvSpPr>
        <p:spPr bwMode="auto">
          <a:xfrm>
            <a:off x="4211638" y="5516563"/>
            <a:ext cx="1368425" cy="431800"/>
          </a:xfrm>
          <a:prstGeom prst="ellipse">
            <a:avLst/>
          </a:prstGeom>
          <a:solidFill>
            <a:srgbClr val="CCECFF"/>
          </a:solidFill>
          <a:ln w="9525">
            <a:solidFill>
              <a:srgbClr val="FF0000"/>
            </a:solidFill>
            <a:round/>
            <a:headEnd/>
            <a:tailEnd/>
          </a:ln>
          <a:effectLst>
            <a:outerShdw dist="107763" dir="13500000" algn="ctr" rotWithShape="0">
              <a:srgbClr val="FF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kumimoji="1" lang="ru-RU" sz="12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круглые столы</a:t>
            </a:r>
          </a:p>
        </p:txBody>
      </p:sp>
      <p:sp>
        <p:nvSpPr>
          <p:cNvPr id="323614" name="Oval 30"/>
          <p:cNvSpPr>
            <a:spLocks noChangeArrowheads="1"/>
          </p:cNvSpPr>
          <p:nvPr/>
        </p:nvSpPr>
        <p:spPr bwMode="auto">
          <a:xfrm>
            <a:off x="5651500" y="5516563"/>
            <a:ext cx="1368425" cy="431800"/>
          </a:xfrm>
          <a:prstGeom prst="ellipse">
            <a:avLst/>
          </a:prstGeom>
          <a:solidFill>
            <a:srgbClr val="99FF99"/>
          </a:solidFill>
          <a:ln w="9525">
            <a:solidFill>
              <a:srgbClr val="FF0000"/>
            </a:solidFill>
            <a:round/>
            <a:headEnd/>
            <a:tailEnd/>
          </a:ln>
          <a:effectLst>
            <a:outerShdw dist="107763" dir="13500000" algn="ctr" rotWithShape="0">
              <a:srgbClr val="FF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kumimoji="1" lang="ru-RU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секции</a:t>
            </a:r>
          </a:p>
        </p:txBody>
      </p:sp>
      <p:sp>
        <p:nvSpPr>
          <p:cNvPr id="323615" name="Oval 31"/>
          <p:cNvSpPr>
            <a:spLocks noChangeArrowheads="1"/>
          </p:cNvSpPr>
          <p:nvPr/>
        </p:nvSpPr>
        <p:spPr bwMode="auto">
          <a:xfrm>
            <a:off x="7019925" y="5516563"/>
            <a:ext cx="1368425" cy="431800"/>
          </a:xfrm>
          <a:prstGeom prst="ellipse">
            <a:avLst/>
          </a:prstGeom>
          <a:solidFill>
            <a:srgbClr val="CCECFF"/>
          </a:solidFill>
          <a:ln w="9525">
            <a:solidFill>
              <a:srgbClr val="FF0000"/>
            </a:solidFill>
            <a:round/>
            <a:headEnd/>
            <a:tailEnd/>
          </a:ln>
          <a:effectLst>
            <a:outerShdw dist="107763" dir="13500000" algn="ctr" rotWithShape="0">
              <a:srgbClr val="FF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kumimoji="1" lang="ru-RU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кружки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ChangeArrowheads="1"/>
          </p:cNvSpPr>
          <p:nvPr/>
        </p:nvSpPr>
        <p:spPr bwMode="auto">
          <a:xfrm>
            <a:off x="0" y="1982788"/>
            <a:ext cx="9144000" cy="358775"/>
          </a:xfrm>
          <a:prstGeom prst="rect">
            <a:avLst/>
          </a:prstGeom>
          <a:solidFill>
            <a:schemeClr val="accent2"/>
          </a:solidFill>
          <a:ln w="9525" algn="ctr">
            <a:solidFill>
              <a:srgbClr val="003366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91429" tIns="45715" rIns="91429" bIns="45715">
            <a:spAutoFit/>
          </a:bodyPr>
          <a:lstStyle/>
          <a:p>
            <a:endParaRPr lang="ru-RU"/>
          </a:p>
        </p:txBody>
      </p:sp>
      <p:sp>
        <p:nvSpPr>
          <p:cNvPr id="70659" name="Rectangle 3"/>
          <p:cNvSpPr>
            <a:spLocks noChangeArrowheads="1"/>
          </p:cNvSpPr>
          <p:nvPr/>
        </p:nvSpPr>
        <p:spPr bwMode="auto">
          <a:xfrm>
            <a:off x="0" y="2665413"/>
            <a:ext cx="9144000" cy="358775"/>
          </a:xfrm>
          <a:prstGeom prst="rect">
            <a:avLst/>
          </a:prstGeom>
          <a:solidFill>
            <a:schemeClr val="accent2"/>
          </a:solidFill>
          <a:ln w="9525" algn="ctr">
            <a:solidFill>
              <a:srgbClr val="003366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91429" tIns="45715" rIns="91429" bIns="45715">
            <a:spAutoFit/>
          </a:bodyPr>
          <a:lstStyle/>
          <a:p>
            <a:endParaRPr lang="ru-RU"/>
          </a:p>
        </p:txBody>
      </p:sp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0" y="3397250"/>
            <a:ext cx="9144000" cy="358775"/>
          </a:xfrm>
          <a:prstGeom prst="rect">
            <a:avLst/>
          </a:prstGeom>
          <a:solidFill>
            <a:schemeClr val="accent2"/>
          </a:solidFill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91429" tIns="45715" rIns="91429" bIns="45715">
            <a:spAutoFit/>
          </a:bodyPr>
          <a:lstStyle/>
          <a:p>
            <a:endParaRPr lang="ru-RU"/>
          </a:p>
        </p:txBody>
      </p:sp>
      <p:sp>
        <p:nvSpPr>
          <p:cNvPr id="70661" name="Rectangle 5"/>
          <p:cNvSpPr>
            <a:spLocks noChangeArrowheads="1"/>
          </p:cNvSpPr>
          <p:nvPr/>
        </p:nvSpPr>
        <p:spPr bwMode="auto">
          <a:xfrm>
            <a:off x="0" y="4165600"/>
            <a:ext cx="9144000" cy="358775"/>
          </a:xfrm>
          <a:prstGeom prst="rect">
            <a:avLst/>
          </a:prstGeom>
          <a:solidFill>
            <a:schemeClr val="accent2"/>
          </a:solidFill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91429" tIns="45715" rIns="91429" bIns="45715">
            <a:spAutoFit/>
          </a:bodyPr>
          <a:lstStyle/>
          <a:p>
            <a:endParaRPr lang="ru-RU"/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0" y="4927600"/>
            <a:ext cx="9144000" cy="358775"/>
          </a:xfrm>
          <a:prstGeom prst="rect">
            <a:avLst/>
          </a:prstGeom>
          <a:solidFill>
            <a:schemeClr val="accent2"/>
          </a:solidFill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91429" tIns="45715" rIns="91429" bIns="45715">
            <a:spAutoFit/>
          </a:bodyPr>
          <a:lstStyle/>
          <a:p>
            <a:endParaRPr lang="ru-RU"/>
          </a:p>
        </p:txBody>
      </p:sp>
      <p:sp>
        <p:nvSpPr>
          <p:cNvPr id="70663" name="Rectangle 7"/>
          <p:cNvSpPr>
            <a:spLocks noChangeArrowheads="1"/>
          </p:cNvSpPr>
          <p:nvPr/>
        </p:nvSpPr>
        <p:spPr bwMode="auto">
          <a:xfrm>
            <a:off x="0" y="5688013"/>
            <a:ext cx="9144000" cy="358775"/>
          </a:xfrm>
          <a:prstGeom prst="rect">
            <a:avLst/>
          </a:prstGeom>
          <a:solidFill>
            <a:schemeClr val="accent2"/>
          </a:solidFill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91429" tIns="45715" rIns="91429" bIns="45715">
            <a:spAutoFit/>
          </a:bodyPr>
          <a:lstStyle/>
          <a:p>
            <a:endParaRPr lang="ru-RU"/>
          </a:p>
        </p:txBody>
      </p:sp>
      <p:sp>
        <p:nvSpPr>
          <p:cNvPr id="70664" name="Text Box 8"/>
          <p:cNvSpPr txBox="1">
            <a:spLocks noChangeArrowheads="1"/>
          </p:cNvSpPr>
          <p:nvPr/>
        </p:nvSpPr>
        <p:spPr bwMode="auto">
          <a:xfrm>
            <a:off x="0" y="1628775"/>
            <a:ext cx="1258888" cy="2746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noFill/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 dirty="0">
                <a:solidFill>
                  <a:schemeClr val="tx2">
                    <a:lumMod val="75000"/>
                  </a:schemeClr>
                </a:solidFill>
              </a:rPr>
              <a:t>2010-11 </a:t>
            </a:r>
            <a:r>
              <a:rPr lang="ru-RU" sz="1200" b="1" dirty="0" err="1">
                <a:solidFill>
                  <a:schemeClr val="tx2">
                    <a:lumMod val="75000"/>
                  </a:schemeClr>
                </a:solidFill>
              </a:rPr>
              <a:t>уч.год</a:t>
            </a:r>
            <a:endParaRPr lang="ru-RU" sz="1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0665" name="Text Box 9"/>
          <p:cNvSpPr txBox="1">
            <a:spLocks noChangeArrowheads="1"/>
          </p:cNvSpPr>
          <p:nvPr/>
        </p:nvSpPr>
        <p:spPr bwMode="auto">
          <a:xfrm>
            <a:off x="0" y="1916113"/>
            <a:ext cx="1403350" cy="2746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noFill/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>
                <a:solidFill>
                  <a:srgbClr val="EC1302"/>
                </a:solidFill>
              </a:rPr>
              <a:t>2011-12 уч.год</a:t>
            </a:r>
          </a:p>
        </p:txBody>
      </p:sp>
      <p:sp>
        <p:nvSpPr>
          <p:cNvPr id="70666" name="Text Box 10"/>
          <p:cNvSpPr txBox="1">
            <a:spLocks noChangeArrowheads="1"/>
          </p:cNvSpPr>
          <p:nvPr/>
        </p:nvSpPr>
        <p:spPr bwMode="auto">
          <a:xfrm>
            <a:off x="755650" y="1125538"/>
            <a:ext cx="1944688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noFill/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200" b="1" dirty="0">
                <a:solidFill>
                  <a:srgbClr val="990000"/>
                </a:solidFill>
              </a:rPr>
              <a:t>-  </a:t>
            </a:r>
            <a:r>
              <a:rPr lang="ru-RU" sz="1200" b="1" dirty="0">
                <a:solidFill>
                  <a:schemeClr val="tx2">
                    <a:lumMod val="75000"/>
                  </a:schemeClr>
                </a:solidFill>
              </a:rPr>
              <a:t>обязательное введение ФГОС</a:t>
            </a:r>
          </a:p>
        </p:txBody>
      </p:sp>
      <p:sp>
        <p:nvSpPr>
          <p:cNvPr id="70667" name="Text Box 11"/>
          <p:cNvSpPr txBox="1">
            <a:spLocks noChangeArrowheads="1"/>
          </p:cNvSpPr>
          <p:nvPr/>
        </p:nvSpPr>
        <p:spPr bwMode="auto">
          <a:xfrm>
            <a:off x="3563938" y="1125538"/>
            <a:ext cx="1903412" cy="457200"/>
          </a:xfrm>
          <a:prstGeom prst="rect">
            <a:avLst/>
          </a:prstGeom>
          <a:solidFill>
            <a:schemeClr val="tx1"/>
          </a:solidFill>
          <a:ln w="38100">
            <a:noFill/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 dirty="0">
                <a:solidFill>
                  <a:schemeClr val="hlink"/>
                </a:solidFill>
              </a:rPr>
              <a:t>-  </a:t>
            </a:r>
            <a:r>
              <a:rPr lang="ru-RU" sz="1200" b="1" dirty="0">
                <a:solidFill>
                  <a:srgbClr val="F07682"/>
                </a:solidFill>
              </a:rPr>
              <a:t>введение ФГОС по мере готовности</a:t>
            </a:r>
          </a:p>
        </p:txBody>
      </p:sp>
      <p:sp>
        <p:nvSpPr>
          <p:cNvPr id="70668" name="Text Box 12"/>
          <p:cNvSpPr txBox="1">
            <a:spLocks noChangeArrowheads="1"/>
          </p:cNvSpPr>
          <p:nvPr/>
        </p:nvSpPr>
        <p:spPr bwMode="auto">
          <a:xfrm>
            <a:off x="1403350" y="2060575"/>
            <a:ext cx="360363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70669" name="Text Box 13"/>
          <p:cNvSpPr txBox="1">
            <a:spLocks noChangeArrowheads="1"/>
          </p:cNvSpPr>
          <p:nvPr/>
        </p:nvSpPr>
        <p:spPr bwMode="auto">
          <a:xfrm>
            <a:off x="8460432" y="1772816"/>
            <a:ext cx="257175" cy="4275137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</a:t>
            </a:r>
          </a:p>
          <a:p>
            <a:pPr>
              <a:spcBef>
                <a:spcPct val="50000"/>
              </a:spcBef>
            </a:pPr>
            <a:r>
              <a:rPr lang="ru-RU" sz="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</a:t>
            </a:r>
          </a:p>
          <a:p>
            <a:pPr>
              <a:spcBef>
                <a:spcPct val="50000"/>
              </a:spcBef>
            </a:pPr>
            <a:r>
              <a:rPr lang="ru-RU" sz="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</a:t>
            </a:r>
          </a:p>
          <a:p>
            <a:pPr>
              <a:spcBef>
                <a:spcPct val="50000"/>
              </a:spcBef>
            </a:pPr>
            <a:r>
              <a:rPr lang="ru-RU" sz="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</a:t>
            </a:r>
          </a:p>
          <a:p>
            <a:pPr>
              <a:spcBef>
                <a:spcPct val="50000"/>
              </a:spcBef>
            </a:pPr>
            <a:r>
              <a:rPr lang="ru-RU" sz="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</a:t>
            </a:r>
          </a:p>
          <a:p>
            <a:pPr>
              <a:spcBef>
                <a:spcPct val="50000"/>
              </a:spcBef>
            </a:pPr>
            <a:r>
              <a:rPr lang="ru-RU" sz="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</a:t>
            </a:r>
          </a:p>
          <a:p>
            <a:pPr>
              <a:spcBef>
                <a:spcPct val="50000"/>
              </a:spcBef>
            </a:pPr>
            <a:r>
              <a:rPr lang="ru-RU" sz="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</a:t>
            </a:r>
          </a:p>
          <a:p>
            <a:pPr>
              <a:spcBef>
                <a:spcPct val="50000"/>
              </a:spcBef>
            </a:pPr>
            <a:r>
              <a:rPr lang="ru-RU" sz="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</a:t>
            </a:r>
          </a:p>
          <a:p>
            <a:pPr>
              <a:spcBef>
                <a:spcPct val="50000"/>
              </a:spcBef>
            </a:pPr>
            <a:r>
              <a:rPr lang="ru-RU" sz="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</a:t>
            </a:r>
          </a:p>
          <a:p>
            <a:pPr>
              <a:spcBef>
                <a:spcPct val="50000"/>
              </a:spcBef>
            </a:pPr>
            <a:r>
              <a:rPr lang="ru-RU" sz="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</a:t>
            </a:r>
          </a:p>
          <a:p>
            <a:pPr>
              <a:spcBef>
                <a:spcPct val="50000"/>
              </a:spcBef>
            </a:pPr>
            <a:endParaRPr lang="ru-RU" sz="8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spcBef>
                <a:spcPct val="50000"/>
              </a:spcBef>
            </a:pPr>
            <a:r>
              <a:rPr lang="ru-RU" sz="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</a:t>
            </a:r>
          </a:p>
          <a:p>
            <a:pPr>
              <a:spcBef>
                <a:spcPct val="50000"/>
              </a:spcBef>
            </a:pPr>
            <a:endParaRPr lang="ru-RU" sz="8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spcBef>
                <a:spcPct val="50000"/>
              </a:spcBef>
            </a:pPr>
            <a:r>
              <a:rPr lang="ru-RU" sz="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</a:t>
            </a:r>
          </a:p>
          <a:p>
            <a:pPr>
              <a:spcBef>
                <a:spcPct val="50000"/>
              </a:spcBef>
            </a:pPr>
            <a:r>
              <a:rPr lang="ru-RU" sz="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</a:t>
            </a:r>
          </a:p>
          <a:p>
            <a:pPr>
              <a:spcBef>
                <a:spcPct val="50000"/>
              </a:spcBef>
            </a:pPr>
            <a:r>
              <a:rPr lang="ru-RU" sz="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Ч</a:t>
            </a:r>
          </a:p>
          <a:p>
            <a:pPr>
              <a:spcBef>
                <a:spcPct val="50000"/>
              </a:spcBef>
            </a:pPr>
            <a:r>
              <a:rPr lang="ru-RU" sz="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Е</a:t>
            </a:r>
          </a:p>
          <a:p>
            <a:pPr>
              <a:spcBef>
                <a:spcPct val="50000"/>
              </a:spcBef>
            </a:pPr>
            <a:r>
              <a:rPr lang="ru-RU" sz="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</a:t>
            </a:r>
          </a:p>
          <a:p>
            <a:pPr>
              <a:spcBef>
                <a:spcPct val="50000"/>
              </a:spcBef>
            </a:pPr>
            <a:r>
              <a:rPr lang="ru-RU" sz="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</a:t>
            </a:r>
          </a:p>
          <a:p>
            <a:pPr>
              <a:spcBef>
                <a:spcPct val="50000"/>
              </a:spcBef>
            </a:pPr>
            <a:r>
              <a:rPr lang="ru-RU" sz="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</a:t>
            </a:r>
          </a:p>
          <a:p>
            <a:pPr>
              <a:spcBef>
                <a:spcPct val="50000"/>
              </a:spcBef>
            </a:pPr>
            <a:r>
              <a:rPr lang="ru-RU" sz="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</a:t>
            </a:r>
          </a:p>
          <a:p>
            <a:pPr>
              <a:spcBef>
                <a:spcPct val="50000"/>
              </a:spcBef>
            </a:pPr>
            <a:r>
              <a:rPr lang="ru-RU" sz="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</a:t>
            </a:r>
          </a:p>
          <a:p>
            <a:pPr>
              <a:spcBef>
                <a:spcPct val="50000"/>
              </a:spcBef>
            </a:pPr>
            <a:r>
              <a:rPr lang="ru-RU" sz="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Ь</a:t>
            </a:r>
          </a:p>
        </p:txBody>
      </p:sp>
      <p:sp>
        <p:nvSpPr>
          <p:cNvPr id="70670" name="Text Box 14"/>
          <p:cNvSpPr txBox="1">
            <a:spLocks noChangeArrowheads="1"/>
          </p:cNvSpPr>
          <p:nvPr/>
        </p:nvSpPr>
        <p:spPr bwMode="auto">
          <a:xfrm>
            <a:off x="1331913" y="1628775"/>
            <a:ext cx="358775" cy="238125"/>
          </a:xfrm>
          <a:prstGeom prst="rect">
            <a:avLst/>
          </a:prstGeom>
          <a:solidFill>
            <a:srgbClr val="F8BBBA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70671" name="Rectangle 15"/>
          <p:cNvSpPr>
            <a:spLocks noChangeArrowheads="1"/>
          </p:cNvSpPr>
          <p:nvPr/>
        </p:nvSpPr>
        <p:spPr bwMode="auto">
          <a:xfrm>
            <a:off x="0" y="2349500"/>
            <a:ext cx="1149289" cy="27699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200" b="1" dirty="0">
                <a:solidFill>
                  <a:schemeClr val="tx2">
                    <a:lumMod val="75000"/>
                  </a:schemeClr>
                </a:solidFill>
              </a:rPr>
              <a:t>2012-13 </a:t>
            </a:r>
            <a:r>
              <a:rPr lang="ru-RU" sz="1200" b="1" dirty="0" err="1">
                <a:solidFill>
                  <a:schemeClr val="tx2">
                    <a:lumMod val="75000"/>
                  </a:schemeClr>
                </a:solidFill>
              </a:rPr>
              <a:t>уч.год</a:t>
            </a:r>
            <a:endParaRPr lang="ru-RU" sz="1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0672" name="Text Box 16"/>
          <p:cNvSpPr txBox="1">
            <a:spLocks noChangeArrowheads="1"/>
          </p:cNvSpPr>
          <p:nvPr/>
        </p:nvSpPr>
        <p:spPr bwMode="auto">
          <a:xfrm>
            <a:off x="0" y="2708275"/>
            <a:ext cx="1403350" cy="2746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noFill/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>
                <a:solidFill>
                  <a:srgbClr val="EC1302"/>
                </a:solidFill>
              </a:rPr>
              <a:t>2013-14 уч.год</a:t>
            </a:r>
          </a:p>
        </p:txBody>
      </p:sp>
      <p:sp>
        <p:nvSpPr>
          <p:cNvPr id="70673" name="Rectangle 17"/>
          <p:cNvSpPr>
            <a:spLocks noChangeArrowheads="1"/>
          </p:cNvSpPr>
          <p:nvPr/>
        </p:nvSpPr>
        <p:spPr bwMode="auto">
          <a:xfrm>
            <a:off x="0" y="3068638"/>
            <a:ext cx="1252538" cy="2746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200" b="1" dirty="0">
                <a:solidFill>
                  <a:schemeClr val="tx2">
                    <a:lumMod val="75000"/>
                  </a:schemeClr>
                </a:solidFill>
              </a:rPr>
              <a:t>2014-15 </a:t>
            </a:r>
            <a:r>
              <a:rPr lang="ru-RU" sz="1200" b="1" dirty="0" err="1">
                <a:solidFill>
                  <a:schemeClr val="tx2">
                    <a:lumMod val="75000"/>
                  </a:schemeClr>
                </a:solidFill>
              </a:rPr>
              <a:t>уч.год</a:t>
            </a:r>
            <a:endParaRPr lang="ru-RU" sz="1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0674" name="Rectangle 18"/>
          <p:cNvSpPr>
            <a:spLocks noChangeArrowheads="1"/>
          </p:cNvSpPr>
          <p:nvPr/>
        </p:nvSpPr>
        <p:spPr bwMode="auto">
          <a:xfrm>
            <a:off x="0" y="3860800"/>
            <a:ext cx="1149289" cy="27699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200" b="1" dirty="0">
                <a:solidFill>
                  <a:schemeClr val="tx2">
                    <a:lumMod val="75000"/>
                  </a:schemeClr>
                </a:solidFill>
              </a:rPr>
              <a:t>2016-17 </a:t>
            </a:r>
            <a:r>
              <a:rPr lang="ru-RU" sz="1200" b="1" dirty="0" err="1">
                <a:solidFill>
                  <a:schemeClr val="tx2">
                    <a:lumMod val="75000"/>
                  </a:schemeClr>
                </a:solidFill>
              </a:rPr>
              <a:t>уч.год</a:t>
            </a:r>
            <a:endParaRPr lang="ru-RU" sz="1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0675" name="Rectangle 19"/>
          <p:cNvSpPr>
            <a:spLocks noChangeArrowheads="1"/>
          </p:cNvSpPr>
          <p:nvPr/>
        </p:nvSpPr>
        <p:spPr bwMode="auto">
          <a:xfrm>
            <a:off x="0" y="4581525"/>
            <a:ext cx="1149289" cy="27699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200" b="1" dirty="0">
                <a:solidFill>
                  <a:schemeClr val="tx2">
                    <a:lumMod val="75000"/>
                  </a:schemeClr>
                </a:solidFill>
              </a:rPr>
              <a:t>2018-19 </a:t>
            </a:r>
            <a:r>
              <a:rPr lang="ru-RU" sz="1200" b="1" dirty="0" err="1">
                <a:solidFill>
                  <a:schemeClr val="tx2">
                    <a:lumMod val="75000"/>
                  </a:schemeClr>
                </a:solidFill>
              </a:rPr>
              <a:t>уч.год</a:t>
            </a:r>
            <a:endParaRPr lang="ru-RU" sz="1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0676" name="Rectangle 20"/>
          <p:cNvSpPr>
            <a:spLocks noChangeArrowheads="1"/>
          </p:cNvSpPr>
          <p:nvPr/>
        </p:nvSpPr>
        <p:spPr bwMode="auto">
          <a:xfrm>
            <a:off x="0" y="5373688"/>
            <a:ext cx="1149289" cy="27699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200" b="1" dirty="0">
                <a:solidFill>
                  <a:schemeClr val="tx2">
                    <a:lumMod val="75000"/>
                  </a:schemeClr>
                </a:solidFill>
              </a:rPr>
              <a:t>2020-21 </a:t>
            </a:r>
            <a:r>
              <a:rPr lang="ru-RU" sz="1200" b="1" dirty="0" err="1">
                <a:solidFill>
                  <a:schemeClr val="tx2">
                    <a:lumMod val="75000"/>
                  </a:schemeClr>
                </a:solidFill>
              </a:rPr>
              <a:t>уч.год</a:t>
            </a:r>
            <a:endParaRPr lang="ru-RU" sz="1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0677" name="Text Box 21"/>
          <p:cNvSpPr txBox="1">
            <a:spLocks noChangeArrowheads="1"/>
          </p:cNvSpPr>
          <p:nvPr/>
        </p:nvSpPr>
        <p:spPr bwMode="auto">
          <a:xfrm>
            <a:off x="0" y="4221163"/>
            <a:ext cx="1403350" cy="2746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noFill/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>
                <a:solidFill>
                  <a:srgbClr val="EC1302"/>
                </a:solidFill>
              </a:rPr>
              <a:t>2017-18 уч.год</a:t>
            </a:r>
          </a:p>
        </p:txBody>
      </p:sp>
      <p:sp>
        <p:nvSpPr>
          <p:cNvPr id="70678" name="Text Box 22"/>
          <p:cNvSpPr txBox="1">
            <a:spLocks noChangeArrowheads="1"/>
          </p:cNvSpPr>
          <p:nvPr/>
        </p:nvSpPr>
        <p:spPr bwMode="auto">
          <a:xfrm>
            <a:off x="0" y="4941888"/>
            <a:ext cx="1403350" cy="2746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noFill/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>
                <a:solidFill>
                  <a:srgbClr val="EC1302"/>
                </a:solidFill>
              </a:rPr>
              <a:t>2019-20 уч.год</a:t>
            </a:r>
          </a:p>
        </p:txBody>
      </p:sp>
      <p:sp>
        <p:nvSpPr>
          <p:cNvPr id="70679" name="Text Box 23"/>
          <p:cNvSpPr txBox="1">
            <a:spLocks noChangeArrowheads="1"/>
          </p:cNvSpPr>
          <p:nvPr/>
        </p:nvSpPr>
        <p:spPr bwMode="auto">
          <a:xfrm>
            <a:off x="0" y="5734050"/>
            <a:ext cx="1403350" cy="2746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noFill/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>
                <a:solidFill>
                  <a:srgbClr val="EC1302"/>
                </a:solidFill>
              </a:rPr>
              <a:t>2021-22 уч.год</a:t>
            </a:r>
          </a:p>
        </p:txBody>
      </p:sp>
      <p:sp>
        <p:nvSpPr>
          <p:cNvPr id="70680" name="Text Box 24"/>
          <p:cNvSpPr txBox="1">
            <a:spLocks noChangeArrowheads="1"/>
          </p:cNvSpPr>
          <p:nvPr/>
        </p:nvSpPr>
        <p:spPr bwMode="auto">
          <a:xfrm>
            <a:off x="0" y="3429000"/>
            <a:ext cx="1403350" cy="2746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noFill/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>
                <a:solidFill>
                  <a:srgbClr val="EC1302"/>
                </a:solidFill>
              </a:rPr>
              <a:t>2015-16 уч.год</a:t>
            </a:r>
          </a:p>
        </p:txBody>
      </p:sp>
      <p:sp>
        <p:nvSpPr>
          <p:cNvPr id="70681" name="Text Box 25"/>
          <p:cNvSpPr txBox="1">
            <a:spLocks noChangeArrowheads="1"/>
          </p:cNvSpPr>
          <p:nvPr/>
        </p:nvSpPr>
        <p:spPr bwMode="auto">
          <a:xfrm>
            <a:off x="1331913" y="3500438"/>
            <a:ext cx="360362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70682" name="Text Box 26"/>
          <p:cNvSpPr txBox="1">
            <a:spLocks noChangeArrowheads="1"/>
          </p:cNvSpPr>
          <p:nvPr/>
        </p:nvSpPr>
        <p:spPr bwMode="auto">
          <a:xfrm>
            <a:off x="1331913" y="3860800"/>
            <a:ext cx="360362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70683" name="Text Box 27"/>
          <p:cNvSpPr txBox="1">
            <a:spLocks noChangeArrowheads="1"/>
          </p:cNvSpPr>
          <p:nvPr/>
        </p:nvSpPr>
        <p:spPr bwMode="auto">
          <a:xfrm>
            <a:off x="1331913" y="4221163"/>
            <a:ext cx="360362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70684" name="Text Box 28"/>
          <p:cNvSpPr txBox="1">
            <a:spLocks noChangeArrowheads="1"/>
          </p:cNvSpPr>
          <p:nvPr/>
        </p:nvSpPr>
        <p:spPr bwMode="auto">
          <a:xfrm>
            <a:off x="1403350" y="4581525"/>
            <a:ext cx="360363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70685" name="Text Box 29"/>
          <p:cNvSpPr txBox="1">
            <a:spLocks noChangeArrowheads="1"/>
          </p:cNvSpPr>
          <p:nvPr/>
        </p:nvSpPr>
        <p:spPr bwMode="auto">
          <a:xfrm>
            <a:off x="1403350" y="4941888"/>
            <a:ext cx="360363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70686" name="Text Box 30"/>
          <p:cNvSpPr txBox="1">
            <a:spLocks noChangeArrowheads="1"/>
          </p:cNvSpPr>
          <p:nvPr/>
        </p:nvSpPr>
        <p:spPr bwMode="auto">
          <a:xfrm>
            <a:off x="1403350" y="5373688"/>
            <a:ext cx="360363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70687" name="Text Box 31"/>
          <p:cNvSpPr txBox="1">
            <a:spLocks noChangeArrowheads="1"/>
          </p:cNvSpPr>
          <p:nvPr/>
        </p:nvSpPr>
        <p:spPr bwMode="auto">
          <a:xfrm>
            <a:off x="1403350" y="5734050"/>
            <a:ext cx="360363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70688" name="Text Box 32"/>
          <p:cNvSpPr txBox="1">
            <a:spLocks noChangeArrowheads="1"/>
          </p:cNvSpPr>
          <p:nvPr/>
        </p:nvSpPr>
        <p:spPr bwMode="auto">
          <a:xfrm>
            <a:off x="1331913" y="3141663"/>
            <a:ext cx="360362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70689" name="Text Box 33"/>
          <p:cNvSpPr txBox="1">
            <a:spLocks noChangeArrowheads="1"/>
          </p:cNvSpPr>
          <p:nvPr/>
        </p:nvSpPr>
        <p:spPr bwMode="auto">
          <a:xfrm>
            <a:off x="1331913" y="2420938"/>
            <a:ext cx="360362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70690" name="Text Box 34"/>
          <p:cNvSpPr txBox="1">
            <a:spLocks noChangeArrowheads="1"/>
          </p:cNvSpPr>
          <p:nvPr/>
        </p:nvSpPr>
        <p:spPr bwMode="auto">
          <a:xfrm>
            <a:off x="1331913" y="2781300"/>
            <a:ext cx="360362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70691" name="Text Box 35"/>
          <p:cNvSpPr txBox="1">
            <a:spLocks noChangeArrowheads="1"/>
          </p:cNvSpPr>
          <p:nvPr/>
        </p:nvSpPr>
        <p:spPr bwMode="auto">
          <a:xfrm>
            <a:off x="1835150" y="2060575"/>
            <a:ext cx="358775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70692" name="Text Box 36"/>
          <p:cNvSpPr txBox="1">
            <a:spLocks noChangeArrowheads="1"/>
          </p:cNvSpPr>
          <p:nvPr/>
        </p:nvSpPr>
        <p:spPr bwMode="auto">
          <a:xfrm>
            <a:off x="1763713" y="2420938"/>
            <a:ext cx="360362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70693" name="Text Box 37"/>
          <p:cNvSpPr txBox="1">
            <a:spLocks noChangeArrowheads="1"/>
          </p:cNvSpPr>
          <p:nvPr/>
        </p:nvSpPr>
        <p:spPr bwMode="auto">
          <a:xfrm>
            <a:off x="2195513" y="2420938"/>
            <a:ext cx="360362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70694" name="Text Box 38"/>
          <p:cNvSpPr txBox="1">
            <a:spLocks noChangeArrowheads="1"/>
          </p:cNvSpPr>
          <p:nvPr/>
        </p:nvSpPr>
        <p:spPr bwMode="auto">
          <a:xfrm>
            <a:off x="2627313" y="2420938"/>
            <a:ext cx="360362" cy="238125"/>
          </a:xfrm>
          <a:prstGeom prst="rect">
            <a:avLst/>
          </a:prstGeom>
          <a:solidFill>
            <a:srgbClr val="F8BBBA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</p:txBody>
      </p:sp>
      <p:sp>
        <p:nvSpPr>
          <p:cNvPr id="70695" name="Text Box 39"/>
          <p:cNvSpPr txBox="1">
            <a:spLocks noChangeArrowheads="1"/>
          </p:cNvSpPr>
          <p:nvPr/>
        </p:nvSpPr>
        <p:spPr bwMode="auto">
          <a:xfrm>
            <a:off x="1835150" y="2781300"/>
            <a:ext cx="360363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70696" name="Text Box 40"/>
          <p:cNvSpPr txBox="1">
            <a:spLocks noChangeArrowheads="1"/>
          </p:cNvSpPr>
          <p:nvPr/>
        </p:nvSpPr>
        <p:spPr bwMode="auto">
          <a:xfrm>
            <a:off x="2266950" y="2781300"/>
            <a:ext cx="358775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70697" name="Text Box 41"/>
          <p:cNvSpPr txBox="1">
            <a:spLocks noChangeArrowheads="1"/>
          </p:cNvSpPr>
          <p:nvPr/>
        </p:nvSpPr>
        <p:spPr bwMode="auto">
          <a:xfrm>
            <a:off x="2700338" y="2781300"/>
            <a:ext cx="360362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</p:txBody>
      </p:sp>
      <p:sp>
        <p:nvSpPr>
          <p:cNvPr id="70698" name="Text Box 42"/>
          <p:cNvSpPr txBox="1">
            <a:spLocks noChangeArrowheads="1"/>
          </p:cNvSpPr>
          <p:nvPr/>
        </p:nvSpPr>
        <p:spPr bwMode="auto">
          <a:xfrm>
            <a:off x="323850" y="1196975"/>
            <a:ext cx="360363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endParaRPr lang="ru-RU" sz="9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0699" name="Text Box 43"/>
          <p:cNvSpPr txBox="1">
            <a:spLocks noChangeArrowheads="1"/>
          </p:cNvSpPr>
          <p:nvPr/>
        </p:nvSpPr>
        <p:spPr bwMode="auto">
          <a:xfrm>
            <a:off x="3131840" y="1196752"/>
            <a:ext cx="360362" cy="238125"/>
          </a:xfrm>
          <a:prstGeom prst="rect">
            <a:avLst/>
          </a:prstGeom>
          <a:solidFill>
            <a:srgbClr val="F8BBBA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endParaRPr lang="ru-RU" sz="9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0700" name="Text Box 44"/>
          <p:cNvSpPr txBox="1">
            <a:spLocks noChangeArrowheads="1"/>
          </p:cNvSpPr>
          <p:nvPr/>
        </p:nvSpPr>
        <p:spPr bwMode="auto">
          <a:xfrm>
            <a:off x="3132138" y="2781300"/>
            <a:ext cx="361950" cy="238125"/>
          </a:xfrm>
          <a:prstGeom prst="rect">
            <a:avLst/>
          </a:prstGeom>
          <a:solidFill>
            <a:srgbClr val="F8BBBA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</p:txBody>
      </p:sp>
      <p:sp>
        <p:nvSpPr>
          <p:cNvPr id="70701" name="Text Box 45"/>
          <p:cNvSpPr txBox="1">
            <a:spLocks noChangeArrowheads="1"/>
          </p:cNvSpPr>
          <p:nvPr/>
        </p:nvSpPr>
        <p:spPr bwMode="auto">
          <a:xfrm>
            <a:off x="3563938" y="2781300"/>
            <a:ext cx="360362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</a:p>
        </p:txBody>
      </p:sp>
      <p:sp>
        <p:nvSpPr>
          <p:cNvPr id="70702" name="Text Box 46"/>
          <p:cNvSpPr txBox="1">
            <a:spLocks noChangeArrowheads="1"/>
          </p:cNvSpPr>
          <p:nvPr/>
        </p:nvSpPr>
        <p:spPr bwMode="auto">
          <a:xfrm>
            <a:off x="3995738" y="2781300"/>
            <a:ext cx="360362" cy="238125"/>
          </a:xfrm>
          <a:prstGeom prst="rect">
            <a:avLst/>
          </a:prstGeom>
          <a:solidFill>
            <a:srgbClr val="F8BBBA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</a:t>
            </a:r>
          </a:p>
        </p:txBody>
      </p:sp>
      <p:sp>
        <p:nvSpPr>
          <p:cNvPr id="70703" name="Text Box 47"/>
          <p:cNvSpPr txBox="1">
            <a:spLocks noChangeArrowheads="1"/>
          </p:cNvSpPr>
          <p:nvPr/>
        </p:nvSpPr>
        <p:spPr bwMode="auto">
          <a:xfrm>
            <a:off x="1835150" y="3141663"/>
            <a:ext cx="360363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70704" name="Text Box 48"/>
          <p:cNvSpPr txBox="1">
            <a:spLocks noChangeArrowheads="1"/>
          </p:cNvSpPr>
          <p:nvPr/>
        </p:nvSpPr>
        <p:spPr bwMode="auto">
          <a:xfrm>
            <a:off x="2266950" y="3141663"/>
            <a:ext cx="360363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70705" name="Text Box 49"/>
          <p:cNvSpPr txBox="1">
            <a:spLocks noChangeArrowheads="1"/>
          </p:cNvSpPr>
          <p:nvPr/>
        </p:nvSpPr>
        <p:spPr bwMode="auto">
          <a:xfrm>
            <a:off x="2700338" y="3141663"/>
            <a:ext cx="360362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</p:txBody>
      </p:sp>
      <p:sp>
        <p:nvSpPr>
          <p:cNvPr id="70706" name="Text Box 50"/>
          <p:cNvSpPr txBox="1">
            <a:spLocks noChangeArrowheads="1"/>
          </p:cNvSpPr>
          <p:nvPr/>
        </p:nvSpPr>
        <p:spPr bwMode="auto">
          <a:xfrm>
            <a:off x="3132138" y="3141663"/>
            <a:ext cx="361950" cy="238125"/>
          </a:xfrm>
          <a:prstGeom prst="rect">
            <a:avLst/>
          </a:prstGeom>
          <a:solidFill>
            <a:srgbClr val="F8BBBA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</p:txBody>
      </p:sp>
      <p:sp>
        <p:nvSpPr>
          <p:cNvPr id="70707" name="Text Box 51"/>
          <p:cNvSpPr txBox="1">
            <a:spLocks noChangeArrowheads="1"/>
          </p:cNvSpPr>
          <p:nvPr/>
        </p:nvSpPr>
        <p:spPr bwMode="auto">
          <a:xfrm>
            <a:off x="3563938" y="3141663"/>
            <a:ext cx="361950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</a:p>
        </p:txBody>
      </p:sp>
      <p:sp>
        <p:nvSpPr>
          <p:cNvPr id="70708" name="Text Box 52"/>
          <p:cNvSpPr txBox="1">
            <a:spLocks noChangeArrowheads="1"/>
          </p:cNvSpPr>
          <p:nvPr/>
        </p:nvSpPr>
        <p:spPr bwMode="auto">
          <a:xfrm>
            <a:off x="3995738" y="3141663"/>
            <a:ext cx="361950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</a:t>
            </a:r>
          </a:p>
        </p:txBody>
      </p:sp>
      <p:sp>
        <p:nvSpPr>
          <p:cNvPr id="70709" name="Text Box 53"/>
          <p:cNvSpPr txBox="1">
            <a:spLocks noChangeArrowheads="1"/>
          </p:cNvSpPr>
          <p:nvPr/>
        </p:nvSpPr>
        <p:spPr bwMode="auto">
          <a:xfrm>
            <a:off x="4427538" y="3141663"/>
            <a:ext cx="358775" cy="238125"/>
          </a:xfrm>
          <a:prstGeom prst="rect">
            <a:avLst/>
          </a:prstGeom>
          <a:solidFill>
            <a:srgbClr val="F8BBBA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</a:t>
            </a:r>
          </a:p>
        </p:txBody>
      </p:sp>
      <p:sp>
        <p:nvSpPr>
          <p:cNvPr id="70710" name="Text Box 54"/>
          <p:cNvSpPr txBox="1">
            <a:spLocks noChangeArrowheads="1"/>
          </p:cNvSpPr>
          <p:nvPr/>
        </p:nvSpPr>
        <p:spPr bwMode="auto">
          <a:xfrm>
            <a:off x="4859338" y="3141663"/>
            <a:ext cx="361950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11</a:t>
            </a:r>
          </a:p>
        </p:txBody>
      </p:sp>
      <p:sp>
        <p:nvSpPr>
          <p:cNvPr id="70711" name="Text Box 55"/>
          <p:cNvSpPr txBox="1">
            <a:spLocks noChangeArrowheads="1"/>
          </p:cNvSpPr>
          <p:nvPr/>
        </p:nvSpPr>
        <p:spPr bwMode="auto">
          <a:xfrm>
            <a:off x="1835150" y="3500438"/>
            <a:ext cx="360363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70712" name="Text Box 56"/>
          <p:cNvSpPr txBox="1">
            <a:spLocks noChangeArrowheads="1"/>
          </p:cNvSpPr>
          <p:nvPr/>
        </p:nvSpPr>
        <p:spPr bwMode="auto">
          <a:xfrm>
            <a:off x="2266950" y="3500438"/>
            <a:ext cx="360363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70713" name="Text Box 57"/>
          <p:cNvSpPr txBox="1">
            <a:spLocks noChangeArrowheads="1"/>
          </p:cNvSpPr>
          <p:nvPr/>
        </p:nvSpPr>
        <p:spPr bwMode="auto">
          <a:xfrm>
            <a:off x="2700338" y="3500438"/>
            <a:ext cx="360362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</p:txBody>
      </p:sp>
      <p:sp>
        <p:nvSpPr>
          <p:cNvPr id="70714" name="Text Box 58"/>
          <p:cNvSpPr txBox="1">
            <a:spLocks noChangeArrowheads="1"/>
          </p:cNvSpPr>
          <p:nvPr/>
        </p:nvSpPr>
        <p:spPr bwMode="auto">
          <a:xfrm>
            <a:off x="3132138" y="3500438"/>
            <a:ext cx="360362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</p:txBody>
      </p:sp>
      <p:sp>
        <p:nvSpPr>
          <p:cNvPr id="70715" name="Text Box 59"/>
          <p:cNvSpPr txBox="1">
            <a:spLocks noChangeArrowheads="1"/>
          </p:cNvSpPr>
          <p:nvPr/>
        </p:nvSpPr>
        <p:spPr bwMode="auto">
          <a:xfrm>
            <a:off x="3563938" y="3500438"/>
            <a:ext cx="361950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</a:p>
        </p:txBody>
      </p:sp>
      <p:sp>
        <p:nvSpPr>
          <p:cNvPr id="70716" name="Text Box 60"/>
          <p:cNvSpPr txBox="1">
            <a:spLocks noChangeArrowheads="1"/>
          </p:cNvSpPr>
          <p:nvPr/>
        </p:nvSpPr>
        <p:spPr bwMode="auto">
          <a:xfrm>
            <a:off x="3995738" y="3500438"/>
            <a:ext cx="361950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</a:t>
            </a:r>
          </a:p>
        </p:txBody>
      </p:sp>
      <p:sp>
        <p:nvSpPr>
          <p:cNvPr id="70717" name="Text Box 61"/>
          <p:cNvSpPr txBox="1">
            <a:spLocks noChangeArrowheads="1"/>
          </p:cNvSpPr>
          <p:nvPr/>
        </p:nvSpPr>
        <p:spPr bwMode="auto">
          <a:xfrm>
            <a:off x="4427538" y="3500438"/>
            <a:ext cx="361950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8</a:t>
            </a:r>
          </a:p>
        </p:txBody>
      </p:sp>
      <p:sp>
        <p:nvSpPr>
          <p:cNvPr id="70718" name="Text Box 62"/>
          <p:cNvSpPr txBox="1">
            <a:spLocks noChangeArrowheads="1"/>
          </p:cNvSpPr>
          <p:nvPr/>
        </p:nvSpPr>
        <p:spPr bwMode="auto">
          <a:xfrm>
            <a:off x="4859338" y="3500438"/>
            <a:ext cx="361950" cy="238125"/>
          </a:xfrm>
          <a:prstGeom prst="rect">
            <a:avLst/>
          </a:prstGeom>
          <a:solidFill>
            <a:srgbClr val="F8BBBA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</a:t>
            </a:r>
          </a:p>
        </p:txBody>
      </p:sp>
      <p:sp>
        <p:nvSpPr>
          <p:cNvPr id="70719" name="Text Box 63"/>
          <p:cNvSpPr txBox="1">
            <a:spLocks noChangeArrowheads="1"/>
          </p:cNvSpPr>
          <p:nvPr/>
        </p:nvSpPr>
        <p:spPr bwMode="auto">
          <a:xfrm>
            <a:off x="5292725" y="3500438"/>
            <a:ext cx="361950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11</a:t>
            </a:r>
          </a:p>
        </p:txBody>
      </p:sp>
      <p:sp>
        <p:nvSpPr>
          <p:cNvPr id="70720" name="Text Box 64"/>
          <p:cNvSpPr txBox="1">
            <a:spLocks noChangeArrowheads="1"/>
          </p:cNvSpPr>
          <p:nvPr/>
        </p:nvSpPr>
        <p:spPr bwMode="auto">
          <a:xfrm>
            <a:off x="1835150" y="3860800"/>
            <a:ext cx="360363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70721" name="Text Box 65"/>
          <p:cNvSpPr txBox="1">
            <a:spLocks noChangeArrowheads="1"/>
          </p:cNvSpPr>
          <p:nvPr/>
        </p:nvSpPr>
        <p:spPr bwMode="auto">
          <a:xfrm>
            <a:off x="2266950" y="3860800"/>
            <a:ext cx="360363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70722" name="Text Box 66"/>
          <p:cNvSpPr txBox="1">
            <a:spLocks noChangeArrowheads="1"/>
          </p:cNvSpPr>
          <p:nvPr/>
        </p:nvSpPr>
        <p:spPr bwMode="auto">
          <a:xfrm>
            <a:off x="2700338" y="3860800"/>
            <a:ext cx="360362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</p:txBody>
      </p:sp>
      <p:sp>
        <p:nvSpPr>
          <p:cNvPr id="70723" name="Text Box 67"/>
          <p:cNvSpPr txBox="1">
            <a:spLocks noChangeArrowheads="1"/>
          </p:cNvSpPr>
          <p:nvPr/>
        </p:nvSpPr>
        <p:spPr bwMode="auto">
          <a:xfrm>
            <a:off x="3132138" y="3860800"/>
            <a:ext cx="360362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</p:txBody>
      </p:sp>
      <p:sp>
        <p:nvSpPr>
          <p:cNvPr id="70724" name="Text Box 68"/>
          <p:cNvSpPr txBox="1">
            <a:spLocks noChangeArrowheads="1"/>
          </p:cNvSpPr>
          <p:nvPr/>
        </p:nvSpPr>
        <p:spPr bwMode="auto">
          <a:xfrm>
            <a:off x="3563938" y="3860800"/>
            <a:ext cx="360362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</a:p>
        </p:txBody>
      </p:sp>
      <p:sp>
        <p:nvSpPr>
          <p:cNvPr id="70725" name="Text Box 69"/>
          <p:cNvSpPr txBox="1">
            <a:spLocks noChangeArrowheads="1"/>
          </p:cNvSpPr>
          <p:nvPr/>
        </p:nvSpPr>
        <p:spPr bwMode="auto">
          <a:xfrm>
            <a:off x="3995738" y="3860800"/>
            <a:ext cx="361950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</a:t>
            </a:r>
          </a:p>
        </p:txBody>
      </p:sp>
      <p:sp>
        <p:nvSpPr>
          <p:cNvPr id="70726" name="Text Box 70"/>
          <p:cNvSpPr txBox="1">
            <a:spLocks noChangeArrowheads="1"/>
          </p:cNvSpPr>
          <p:nvPr/>
        </p:nvSpPr>
        <p:spPr bwMode="auto">
          <a:xfrm>
            <a:off x="4427538" y="3860800"/>
            <a:ext cx="361950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8</a:t>
            </a:r>
          </a:p>
        </p:txBody>
      </p:sp>
      <p:sp>
        <p:nvSpPr>
          <p:cNvPr id="70727" name="Text Box 71"/>
          <p:cNvSpPr txBox="1">
            <a:spLocks noChangeArrowheads="1"/>
          </p:cNvSpPr>
          <p:nvPr/>
        </p:nvSpPr>
        <p:spPr bwMode="auto">
          <a:xfrm>
            <a:off x="4859338" y="3860800"/>
            <a:ext cx="361950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9</a:t>
            </a:r>
          </a:p>
        </p:txBody>
      </p:sp>
      <p:sp>
        <p:nvSpPr>
          <p:cNvPr id="70728" name="Text Box 72"/>
          <p:cNvSpPr txBox="1">
            <a:spLocks noChangeArrowheads="1"/>
          </p:cNvSpPr>
          <p:nvPr/>
        </p:nvSpPr>
        <p:spPr bwMode="auto">
          <a:xfrm>
            <a:off x="5364163" y="3860800"/>
            <a:ext cx="361950" cy="238125"/>
          </a:xfrm>
          <a:prstGeom prst="rect">
            <a:avLst/>
          </a:prstGeom>
          <a:solidFill>
            <a:srgbClr val="F8BBBA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</a:t>
            </a:r>
          </a:p>
        </p:txBody>
      </p:sp>
      <p:sp>
        <p:nvSpPr>
          <p:cNvPr id="70729" name="Text Box 73"/>
          <p:cNvSpPr txBox="1">
            <a:spLocks noChangeArrowheads="1"/>
          </p:cNvSpPr>
          <p:nvPr/>
        </p:nvSpPr>
        <p:spPr bwMode="auto">
          <a:xfrm>
            <a:off x="5795963" y="3860800"/>
            <a:ext cx="361950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11</a:t>
            </a:r>
          </a:p>
        </p:txBody>
      </p:sp>
      <p:sp>
        <p:nvSpPr>
          <p:cNvPr id="70730" name="Text Box 74"/>
          <p:cNvSpPr txBox="1">
            <a:spLocks noChangeArrowheads="1"/>
          </p:cNvSpPr>
          <p:nvPr/>
        </p:nvSpPr>
        <p:spPr bwMode="auto">
          <a:xfrm>
            <a:off x="1835150" y="4221163"/>
            <a:ext cx="360363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70731" name="Text Box 75"/>
          <p:cNvSpPr txBox="1">
            <a:spLocks noChangeArrowheads="1"/>
          </p:cNvSpPr>
          <p:nvPr/>
        </p:nvSpPr>
        <p:spPr bwMode="auto">
          <a:xfrm>
            <a:off x="2266950" y="4221163"/>
            <a:ext cx="360363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70732" name="Text Box 76"/>
          <p:cNvSpPr txBox="1">
            <a:spLocks noChangeArrowheads="1"/>
          </p:cNvSpPr>
          <p:nvPr/>
        </p:nvSpPr>
        <p:spPr bwMode="auto">
          <a:xfrm>
            <a:off x="2700338" y="4221163"/>
            <a:ext cx="360362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</p:txBody>
      </p:sp>
      <p:sp>
        <p:nvSpPr>
          <p:cNvPr id="70733" name="Text Box 77"/>
          <p:cNvSpPr txBox="1">
            <a:spLocks noChangeArrowheads="1"/>
          </p:cNvSpPr>
          <p:nvPr/>
        </p:nvSpPr>
        <p:spPr bwMode="auto">
          <a:xfrm>
            <a:off x="3132138" y="4221163"/>
            <a:ext cx="360362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</p:txBody>
      </p:sp>
      <p:sp>
        <p:nvSpPr>
          <p:cNvPr id="70734" name="Text Box 78"/>
          <p:cNvSpPr txBox="1">
            <a:spLocks noChangeArrowheads="1"/>
          </p:cNvSpPr>
          <p:nvPr/>
        </p:nvSpPr>
        <p:spPr bwMode="auto">
          <a:xfrm>
            <a:off x="3563938" y="4221163"/>
            <a:ext cx="360362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</a:p>
        </p:txBody>
      </p:sp>
      <p:sp>
        <p:nvSpPr>
          <p:cNvPr id="70735" name="Text Box 79"/>
          <p:cNvSpPr txBox="1">
            <a:spLocks noChangeArrowheads="1"/>
          </p:cNvSpPr>
          <p:nvPr/>
        </p:nvSpPr>
        <p:spPr bwMode="auto">
          <a:xfrm>
            <a:off x="3995738" y="4221163"/>
            <a:ext cx="360362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</a:t>
            </a:r>
          </a:p>
        </p:txBody>
      </p:sp>
      <p:sp>
        <p:nvSpPr>
          <p:cNvPr id="70736" name="Text Box 80"/>
          <p:cNvSpPr txBox="1">
            <a:spLocks noChangeArrowheads="1"/>
          </p:cNvSpPr>
          <p:nvPr/>
        </p:nvSpPr>
        <p:spPr bwMode="auto">
          <a:xfrm>
            <a:off x="1835150" y="4581525"/>
            <a:ext cx="360363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70737" name="Text Box 81"/>
          <p:cNvSpPr txBox="1">
            <a:spLocks noChangeArrowheads="1"/>
          </p:cNvSpPr>
          <p:nvPr/>
        </p:nvSpPr>
        <p:spPr bwMode="auto">
          <a:xfrm>
            <a:off x="2266950" y="4581525"/>
            <a:ext cx="360363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70738" name="Text Box 82"/>
          <p:cNvSpPr txBox="1">
            <a:spLocks noChangeArrowheads="1"/>
          </p:cNvSpPr>
          <p:nvPr/>
        </p:nvSpPr>
        <p:spPr bwMode="auto">
          <a:xfrm>
            <a:off x="2700338" y="4581525"/>
            <a:ext cx="360362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</p:txBody>
      </p:sp>
      <p:sp>
        <p:nvSpPr>
          <p:cNvPr id="70739" name="Text Box 83"/>
          <p:cNvSpPr txBox="1">
            <a:spLocks noChangeArrowheads="1"/>
          </p:cNvSpPr>
          <p:nvPr/>
        </p:nvSpPr>
        <p:spPr bwMode="auto">
          <a:xfrm>
            <a:off x="3132138" y="4581525"/>
            <a:ext cx="360362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</p:txBody>
      </p:sp>
      <p:sp>
        <p:nvSpPr>
          <p:cNvPr id="70740" name="Text Box 84"/>
          <p:cNvSpPr txBox="1">
            <a:spLocks noChangeArrowheads="1"/>
          </p:cNvSpPr>
          <p:nvPr/>
        </p:nvSpPr>
        <p:spPr bwMode="auto">
          <a:xfrm>
            <a:off x="3563938" y="4581525"/>
            <a:ext cx="360362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</a:p>
        </p:txBody>
      </p:sp>
      <p:sp>
        <p:nvSpPr>
          <p:cNvPr id="70741" name="Text Box 85"/>
          <p:cNvSpPr txBox="1">
            <a:spLocks noChangeArrowheads="1"/>
          </p:cNvSpPr>
          <p:nvPr/>
        </p:nvSpPr>
        <p:spPr bwMode="auto">
          <a:xfrm>
            <a:off x="3995738" y="4581525"/>
            <a:ext cx="360362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</a:t>
            </a:r>
          </a:p>
        </p:txBody>
      </p:sp>
      <p:sp>
        <p:nvSpPr>
          <p:cNvPr id="70742" name="Text Box 86"/>
          <p:cNvSpPr txBox="1">
            <a:spLocks noChangeArrowheads="1"/>
          </p:cNvSpPr>
          <p:nvPr/>
        </p:nvSpPr>
        <p:spPr bwMode="auto">
          <a:xfrm>
            <a:off x="4427538" y="4581525"/>
            <a:ext cx="360362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8</a:t>
            </a:r>
          </a:p>
        </p:txBody>
      </p:sp>
      <p:sp>
        <p:nvSpPr>
          <p:cNvPr id="70743" name="Text Box 87"/>
          <p:cNvSpPr txBox="1">
            <a:spLocks noChangeArrowheads="1"/>
          </p:cNvSpPr>
          <p:nvPr/>
        </p:nvSpPr>
        <p:spPr bwMode="auto">
          <a:xfrm>
            <a:off x="1835150" y="4941888"/>
            <a:ext cx="360363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70744" name="Text Box 88"/>
          <p:cNvSpPr txBox="1">
            <a:spLocks noChangeArrowheads="1"/>
          </p:cNvSpPr>
          <p:nvPr/>
        </p:nvSpPr>
        <p:spPr bwMode="auto">
          <a:xfrm>
            <a:off x="2627313" y="5373688"/>
            <a:ext cx="360362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70745" name="Text Box 89"/>
          <p:cNvSpPr txBox="1">
            <a:spLocks noChangeArrowheads="1"/>
          </p:cNvSpPr>
          <p:nvPr/>
        </p:nvSpPr>
        <p:spPr bwMode="auto">
          <a:xfrm>
            <a:off x="2700338" y="4941888"/>
            <a:ext cx="360362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</p:txBody>
      </p:sp>
      <p:sp>
        <p:nvSpPr>
          <p:cNvPr id="70746" name="Text Box 90"/>
          <p:cNvSpPr txBox="1">
            <a:spLocks noChangeArrowheads="1"/>
          </p:cNvSpPr>
          <p:nvPr/>
        </p:nvSpPr>
        <p:spPr bwMode="auto">
          <a:xfrm>
            <a:off x="3132138" y="4941888"/>
            <a:ext cx="360362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</p:txBody>
      </p:sp>
      <p:sp>
        <p:nvSpPr>
          <p:cNvPr id="70747" name="Text Box 91"/>
          <p:cNvSpPr txBox="1">
            <a:spLocks noChangeArrowheads="1"/>
          </p:cNvSpPr>
          <p:nvPr/>
        </p:nvSpPr>
        <p:spPr bwMode="auto">
          <a:xfrm>
            <a:off x="3563938" y="4941888"/>
            <a:ext cx="360362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</a:p>
        </p:txBody>
      </p:sp>
      <p:sp>
        <p:nvSpPr>
          <p:cNvPr id="70748" name="Text Box 92"/>
          <p:cNvSpPr txBox="1">
            <a:spLocks noChangeArrowheads="1"/>
          </p:cNvSpPr>
          <p:nvPr/>
        </p:nvSpPr>
        <p:spPr bwMode="auto">
          <a:xfrm>
            <a:off x="3995738" y="4941888"/>
            <a:ext cx="360362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</a:t>
            </a:r>
          </a:p>
        </p:txBody>
      </p:sp>
      <p:sp>
        <p:nvSpPr>
          <p:cNvPr id="70749" name="Text Box 93"/>
          <p:cNvSpPr txBox="1">
            <a:spLocks noChangeArrowheads="1"/>
          </p:cNvSpPr>
          <p:nvPr/>
        </p:nvSpPr>
        <p:spPr bwMode="auto">
          <a:xfrm>
            <a:off x="4427538" y="4941888"/>
            <a:ext cx="360362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8</a:t>
            </a:r>
          </a:p>
        </p:txBody>
      </p:sp>
      <p:sp>
        <p:nvSpPr>
          <p:cNvPr id="70750" name="Text Box 94"/>
          <p:cNvSpPr txBox="1">
            <a:spLocks noChangeArrowheads="1"/>
          </p:cNvSpPr>
          <p:nvPr/>
        </p:nvSpPr>
        <p:spPr bwMode="auto">
          <a:xfrm>
            <a:off x="4859338" y="4941888"/>
            <a:ext cx="360362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9</a:t>
            </a:r>
          </a:p>
        </p:txBody>
      </p:sp>
      <p:sp>
        <p:nvSpPr>
          <p:cNvPr id="70751" name="Text Box 95"/>
          <p:cNvSpPr txBox="1">
            <a:spLocks noChangeArrowheads="1"/>
          </p:cNvSpPr>
          <p:nvPr/>
        </p:nvSpPr>
        <p:spPr bwMode="auto">
          <a:xfrm>
            <a:off x="1835150" y="5373688"/>
            <a:ext cx="360363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70752" name="Text Box 96"/>
          <p:cNvSpPr txBox="1">
            <a:spLocks noChangeArrowheads="1"/>
          </p:cNvSpPr>
          <p:nvPr/>
        </p:nvSpPr>
        <p:spPr bwMode="auto">
          <a:xfrm>
            <a:off x="2266950" y="5373688"/>
            <a:ext cx="360363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70753" name="Text Box 97"/>
          <p:cNvSpPr txBox="1">
            <a:spLocks noChangeArrowheads="1"/>
          </p:cNvSpPr>
          <p:nvPr/>
        </p:nvSpPr>
        <p:spPr bwMode="auto">
          <a:xfrm>
            <a:off x="2268538" y="4941888"/>
            <a:ext cx="360362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</p:txBody>
      </p:sp>
      <p:sp>
        <p:nvSpPr>
          <p:cNvPr id="70754" name="Text Box 98"/>
          <p:cNvSpPr txBox="1">
            <a:spLocks noChangeArrowheads="1"/>
          </p:cNvSpPr>
          <p:nvPr/>
        </p:nvSpPr>
        <p:spPr bwMode="auto">
          <a:xfrm>
            <a:off x="3132138" y="5373688"/>
            <a:ext cx="360362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</p:txBody>
      </p:sp>
      <p:sp>
        <p:nvSpPr>
          <p:cNvPr id="70755" name="Text Box 99"/>
          <p:cNvSpPr txBox="1">
            <a:spLocks noChangeArrowheads="1"/>
          </p:cNvSpPr>
          <p:nvPr/>
        </p:nvSpPr>
        <p:spPr bwMode="auto">
          <a:xfrm>
            <a:off x="3563938" y="5373688"/>
            <a:ext cx="360362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</a:p>
        </p:txBody>
      </p:sp>
      <p:sp>
        <p:nvSpPr>
          <p:cNvPr id="70756" name="Text Box 100"/>
          <p:cNvSpPr txBox="1">
            <a:spLocks noChangeArrowheads="1"/>
          </p:cNvSpPr>
          <p:nvPr/>
        </p:nvSpPr>
        <p:spPr bwMode="auto">
          <a:xfrm>
            <a:off x="3995738" y="5373688"/>
            <a:ext cx="360362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</a:t>
            </a:r>
          </a:p>
        </p:txBody>
      </p:sp>
      <p:sp>
        <p:nvSpPr>
          <p:cNvPr id="70757" name="Text Box 101"/>
          <p:cNvSpPr txBox="1">
            <a:spLocks noChangeArrowheads="1"/>
          </p:cNvSpPr>
          <p:nvPr/>
        </p:nvSpPr>
        <p:spPr bwMode="auto">
          <a:xfrm>
            <a:off x="4427538" y="5373688"/>
            <a:ext cx="360362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8</a:t>
            </a:r>
          </a:p>
        </p:txBody>
      </p:sp>
      <p:sp>
        <p:nvSpPr>
          <p:cNvPr id="70758" name="Text Box 102"/>
          <p:cNvSpPr txBox="1">
            <a:spLocks noChangeArrowheads="1"/>
          </p:cNvSpPr>
          <p:nvPr/>
        </p:nvSpPr>
        <p:spPr bwMode="auto">
          <a:xfrm>
            <a:off x="4859338" y="5373688"/>
            <a:ext cx="360362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9</a:t>
            </a:r>
          </a:p>
        </p:txBody>
      </p:sp>
      <p:sp>
        <p:nvSpPr>
          <p:cNvPr id="70759" name="Text Box 103"/>
          <p:cNvSpPr txBox="1">
            <a:spLocks noChangeArrowheads="1"/>
          </p:cNvSpPr>
          <p:nvPr/>
        </p:nvSpPr>
        <p:spPr bwMode="auto">
          <a:xfrm>
            <a:off x="5364163" y="5373688"/>
            <a:ext cx="360362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</a:t>
            </a:r>
          </a:p>
        </p:txBody>
      </p:sp>
      <p:sp>
        <p:nvSpPr>
          <p:cNvPr id="70760" name="Text Box 104"/>
          <p:cNvSpPr txBox="1">
            <a:spLocks noChangeArrowheads="1"/>
          </p:cNvSpPr>
          <p:nvPr/>
        </p:nvSpPr>
        <p:spPr bwMode="auto">
          <a:xfrm>
            <a:off x="1835150" y="5734050"/>
            <a:ext cx="360363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70761" name="Text Box 105"/>
          <p:cNvSpPr txBox="1">
            <a:spLocks noChangeArrowheads="1"/>
          </p:cNvSpPr>
          <p:nvPr/>
        </p:nvSpPr>
        <p:spPr bwMode="auto">
          <a:xfrm>
            <a:off x="2266950" y="5734050"/>
            <a:ext cx="360363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70762" name="Text Box 106"/>
          <p:cNvSpPr txBox="1">
            <a:spLocks noChangeArrowheads="1"/>
          </p:cNvSpPr>
          <p:nvPr/>
        </p:nvSpPr>
        <p:spPr bwMode="auto">
          <a:xfrm>
            <a:off x="3995738" y="5734050"/>
            <a:ext cx="360362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</a:t>
            </a:r>
          </a:p>
        </p:txBody>
      </p:sp>
      <p:sp>
        <p:nvSpPr>
          <p:cNvPr id="70763" name="Text Box 107"/>
          <p:cNvSpPr txBox="1">
            <a:spLocks noChangeArrowheads="1"/>
          </p:cNvSpPr>
          <p:nvPr/>
        </p:nvSpPr>
        <p:spPr bwMode="auto">
          <a:xfrm>
            <a:off x="3563938" y="5734050"/>
            <a:ext cx="360362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</a:p>
        </p:txBody>
      </p:sp>
      <p:sp>
        <p:nvSpPr>
          <p:cNvPr id="70764" name="Text Box 108"/>
          <p:cNvSpPr txBox="1">
            <a:spLocks noChangeArrowheads="1"/>
          </p:cNvSpPr>
          <p:nvPr/>
        </p:nvSpPr>
        <p:spPr bwMode="auto">
          <a:xfrm>
            <a:off x="4427538" y="5734050"/>
            <a:ext cx="360362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8</a:t>
            </a:r>
          </a:p>
        </p:txBody>
      </p:sp>
      <p:sp>
        <p:nvSpPr>
          <p:cNvPr id="70765" name="Text Box 109"/>
          <p:cNvSpPr txBox="1">
            <a:spLocks noChangeArrowheads="1"/>
          </p:cNvSpPr>
          <p:nvPr/>
        </p:nvSpPr>
        <p:spPr bwMode="auto">
          <a:xfrm>
            <a:off x="3132138" y="5734050"/>
            <a:ext cx="360362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</p:txBody>
      </p:sp>
      <p:sp>
        <p:nvSpPr>
          <p:cNvPr id="70766" name="Text Box 110"/>
          <p:cNvSpPr txBox="1">
            <a:spLocks noChangeArrowheads="1"/>
          </p:cNvSpPr>
          <p:nvPr/>
        </p:nvSpPr>
        <p:spPr bwMode="auto">
          <a:xfrm>
            <a:off x="2700338" y="5734050"/>
            <a:ext cx="360362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</p:txBody>
      </p:sp>
      <p:sp>
        <p:nvSpPr>
          <p:cNvPr id="70767" name="Text Box 111"/>
          <p:cNvSpPr txBox="1">
            <a:spLocks noChangeArrowheads="1"/>
          </p:cNvSpPr>
          <p:nvPr/>
        </p:nvSpPr>
        <p:spPr bwMode="auto">
          <a:xfrm>
            <a:off x="4859338" y="5734050"/>
            <a:ext cx="360362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9</a:t>
            </a:r>
          </a:p>
        </p:txBody>
      </p:sp>
      <p:sp>
        <p:nvSpPr>
          <p:cNvPr id="70768" name="Text Box 112"/>
          <p:cNvSpPr txBox="1">
            <a:spLocks noChangeArrowheads="1"/>
          </p:cNvSpPr>
          <p:nvPr/>
        </p:nvSpPr>
        <p:spPr bwMode="auto">
          <a:xfrm>
            <a:off x="5867400" y="5734050"/>
            <a:ext cx="360363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11</a:t>
            </a:r>
          </a:p>
        </p:txBody>
      </p:sp>
      <p:sp>
        <p:nvSpPr>
          <p:cNvPr id="70769" name="Text Box 113"/>
          <p:cNvSpPr txBox="1">
            <a:spLocks noChangeArrowheads="1"/>
          </p:cNvSpPr>
          <p:nvPr/>
        </p:nvSpPr>
        <p:spPr bwMode="auto">
          <a:xfrm>
            <a:off x="5364163" y="5734050"/>
            <a:ext cx="360362" cy="238125"/>
          </a:xfrm>
          <a:prstGeom prst="rect">
            <a:avLst/>
          </a:prstGeom>
          <a:solidFill>
            <a:srgbClr val="6FF786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</a:t>
            </a:r>
          </a:p>
        </p:txBody>
      </p:sp>
      <p:sp>
        <p:nvSpPr>
          <p:cNvPr id="70770" name="Text Box 114"/>
          <p:cNvSpPr txBox="1">
            <a:spLocks noChangeArrowheads="1"/>
          </p:cNvSpPr>
          <p:nvPr/>
        </p:nvSpPr>
        <p:spPr bwMode="auto">
          <a:xfrm>
            <a:off x="4427538" y="4221163"/>
            <a:ext cx="361950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8</a:t>
            </a:r>
          </a:p>
        </p:txBody>
      </p:sp>
      <p:sp>
        <p:nvSpPr>
          <p:cNvPr id="70771" name="Text Box 115"/>
          <p:cNvSpPr txBox="1">
            <a:spLocks noChangeArrowheads="1"/>
          </p:cNvSpPr>
          <p:nvPr/>
        </p:nvSpPr>
        <p:spPr bwMode="auto">
          <a:xfrm>
            <a:off x="4932363" y="4221163"/>
            <a:ext cx="361950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9</a:t>
            </a:r>
          </a:p>
        </p:txBody>
      </p:sp>
      <p:sp>
        <p:nvSpPr>
          <p:cNvPr id="70772" name="Text Box 116"/>
          <p:cNvSpPr txBox="1">
            <a:spLocks noChangeArrowheads="1"/>
          </p:cNvSpPr>
          <p:nvPr/>
        </p:nvSpPr>
        <p:spPr bwMode="auto">
          <a:xfrm>
            <a:off x="5795963" y="4221163"/>
            <a:ext cx="361950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11</a:t>
            </a:r>
          </a:p>
        </p:txBody>
      </p:sp>
      <p:sp>
        <p:nvSpPr>
          <p:cNvPr id="70773" name="Text Box 117"/>
          <p:cNvSpPr txBox="1">
            <a:spLocks noChangeArrowheads="1"/>
          </p:cNvSpPr>
          <p:nvPr/>
        </p:nvSpPr>
        <p:spPr bwMode="auto">
          <a:xfrm>
            <a:off x="5364163" y="4221163"/>
            <a:ext cx="361950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</a:t>
            </a:r>
          </a:p>
        </p:txBody>
      </p:sp>
      <p:sp>
        <p:nvSpPr>
          <p:cNvPr id="70774" name="Text Box 118"/>
          <p:cNvSpPr txBox="1">
            <a:spLocks noChangeArrowheads="1"/>
          </p:cNvSpPr>
          <p:nvPr/>
        </p:nvSpPr>
        <p:spPr bwMode="auto">
          <a:xfrm>
            <a:off x="5795963" y="4581525"/>
            <a:ext cx="361950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11</a:t>
            </a:r>
          </a:p>
        </p:txBody>
      </p:sp>
      <p:sp>
        <p:nvSpPr>
          <p:cNvPr id="70775" name="Text Box 119"/>
          <p:cNvSpPr txBox="1">
            <a:spLocks noChangeArrowheads="1"/>
          </p:cNvSpPr>
          <p:nvPr/>
        </p:nvSpPr>
        <p:spPr bwMode="auto">
          <a:xfrm>
            <a:off x="5364163" y="4581525"/>
            <a:ext cx="361950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</a:t>
            </a:r>
          </a:p>
        </p:txBody>
      </p:sp>
      <p:sp>
        <p:nvSpPr>
          <p:cNvPr id="70776" name="Text Box 120"/>
          <p:cNvSpPr txBox="1">
            <a:spLocks noChangeArrowheads="1"/>
          </p:cNvSpPr>
          <p:nvPr/>
        </p:nvSpPr>
        <p:spPr bwMode="auto">
          <a:xfrm>
            <a:off x="4859338" y="4581525"/>
            <a:ext cx="361950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9</a:t>
            </a:r>
          </a:p>
        </p:txBody>
      </p:sp>
      <p:sp>
        <p:nvSpPr>
          <p:cNvPr id="70777" name="Text Box 121"/>
          <p:cNvSpPr txBox="1">
            <a:spLocks noChangeArrowheads="1"/>
          </p:cNvSpPr>
          <p:nvPr/>
        </p:nvSpPr>
        <p:spPr bwMode="auto">
          <a:xfrm>
            <a:off x="5795963" y="4941888"/>
            <a:ext cx="361950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11</a:t>
            </a:r>
          </a:p>
        </p:txBody>
      </p:sp>
      <p:sp>
        <p:nvSpPr>
          <p:cNvPr id="70778" name="Text Box 122"/>
          <p:cNvSpPr txBox="1">
            <a:spLocks noChangeArrowheads="1"/>
          </p:cNvSpPr>
          <p:nvPr/>
        </p:nvSpPr>
        <p:spPr bwMode="auto">
          <a:xfrm>
            <a:off x="5364163" y="4941888"/>
            <a:ext cx="361950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</a:t>
            </a:r>
          </a:p>
        </p:txBody>
      </p:sp>
      <p:sp>
        <p:nvSpPr>
          <p:cNvPr id="70779" name="Text Box 123"/>
          <p:cNvSpPr txBox="1">
            <a:spLocks noChangeArrowheads="1"/>
          </p:cNvSpPr>
          <p:nvPr/>
        </p:nvSpPr>
        <p:spPr bwMode="auto">
          <a:xfrm>
            <a:off x="5867400" y="5373688"/>
            <a:ext cx="361950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11</a:t>
            </a:r>
          </a:p>
        </p:txBody>
      </p:sp>
      <p:sp>
        <p:nvSpPr>
          <p:cNvPr id="70780" name="Text Box 124"/>
          <p:cNvSpPr txBox="1">
            <a:spLocks noChangeArrowheads="1"/>
          </p:cNvSpPr>
          <p:nvPr/>
        </p:nvSpPr>
        <p:spPr bwMode="auto">
          <a:xfrm>
            <a:off x="5724128" y="1196752"/>
            <a:ext cx="358775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endParaRPr lang="ru-RU" sz="9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0781" name="Text Box 125"/>
          <p:cNvSpPr txBox="1">
            <a:spLocks noChangeArrowheads="1"/>
          </p:cNvSpPr>
          <p:nvPr/>
        </p:nvSpPr>
        <p:spPr bwMode="auto">
          <a:xfrm>
            <a:off x="6156325" y="981075"/>
            <a:ext cx="1903413" cy="822325"/>
          </a:xfrm>
          <a:prstGeom prst="rect">
            <a:avLst/>
          </a:prstGeom>
          <a:solidFill>
            <a:schemeClr val="tx1"/>
          </a:solidFill>
          <a:ln w="38100">
            <a:noFill/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>
                <a:solidFill>
                  <a:schemeClr val="hlink"/>
                </a:solidFill>
              </a:rPr>
              <a:t>-  </a:t>
            </a:r>
            <a:r>
              <a:rPr lang="ru-RU" sz="1200" b="1">
                <a:solidFill>
                  <a:schemeClr val="bg2"/>
                </a:solidFill>
              </a:rPr>
              <a:t>продолжение обучения по ФГОС, введенного по мере готовности</a:t>
            </a:r>
          </a:p>
        </p:txBody>
      </p:sp>
      <p:sp>
        <p:nvSpPr>
          <p:cNvPr id="70782" name="Oval 126"/>
          <p:cNvSpPr>
            <a:spLocks noChangeArrowheads="1"/>
          </p:cNvSpPr>
          <p:nvPr/>
        </p:nvSpPr>
        <p:spPr bwMode="auto">
          <a:xfrm>
            <a:off x="395288" y="0"/>
            <a:ext cx="8748712" cy="908720"/>
          </a:xfrm>
          <a:prstGeom prst="ellipse">
            <a:avLst/>
          </a:prstGeom>
          <a:gradFill rotWithShape="1">
            <a:gsLst>
              <a:gs pos="0">
                <a:srgbClr val="5E9EFF"/>
              </a:gs>
              <a:gs pos="20000">
                <a:srgbClr val="85C2FF"/>
              </a:gs>
              <a:gs pos="35000">
                <a:srgbClr val="C4D6EB"/>
              </a:gs>
              <a:gs pos="50000">
                <a:srgbClr val="FFEBFA"/>
              </a:gs>
              <a:gs pos="65000">
                <a:srgbClr val="C4D6EB"/>
              </a:gs>
              <a:gs pos="80001">
                <a:srgbClr val="85C2FF"/>
              </a:gs>
              <a:gs pos="100000">
                <a:srgbClr val="5E9E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1600" b="1" dirty="0">
              <a:solidFill>
                <a:srgbClr val="EC1302"/>
              </a:solidFill>
            </a:endParaRPr>
          </a:p>
          <a:p>
            <a:pPr algn="ctr"/>
            <a:endParaRPr lang="ru-RU" sz="1600" b="1" dirty="0">
              <a:solidFill>
                <a:srgbClr val="EC1302"/>
              </a:solidFill>
            </a:endParaRPr>
          </a:p>
          <a:p>
            <a:pPr algn="ctr"/>
            <a:r>
              <a:rPr lang="ru-RU" b="1" dirty="0">
                <a:solidFill>
                  <a:srgbClr val="EC1302"/>
                </a:solidFill>
              </a:rPr>
              <a:t>Введение федерального государственного образовательного стандарта </a:t>
            </a:r>
          </a:p>
          <a:p>
            <a:pPr algn="ctr"/>
            <a:r>
              <a:rPr lang="ru-RU" b="1" dirty="0">
                <a:solidFill>
                  <a:srgbClr val="EC1302"/>
                </a:solidFill>
              </a:rPr>
              <a:t>общего образования</a:t>
            </a:r>
          </a:p>
          <a:p>
            <a:pPr algn="ctr"/>
            <a:endParaRPr lang="ru-RU" b="1" dirty="0">
              <a:solidFill>
                <a:srgbClr val="EC130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216B554-A8F2-4848-8DCA-AF502E06B19D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42852"/>
            <a:ext cx="6443682" cy="147481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solidFill>
                  <a:srgbClr val="FF3300"/>
                </a:solidFill>
                <a:latin typeface="Tahoma" pitchFamily="34" charset="0"/>
              </a:rPr>
              <a:t/>
            </a:r>
            <a:br>
              <a:rPr lang="ru-RU" sz="3600" dirty="0" smtClean="0">
                <a:solidFill>
                  <a:srgbClr val="FF3300"/>
                </a:solidFill>
                <a:latin typeface="Tahoma" pitchFamily="34" charset="0"/>
              </a:rPr>
            </a:b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Основная цель</a:t>
            </a:r>
            <a:r>
              <a:rPr lang="en-US" sz="36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российского образования</a:t>
            </a:r>
            <a:r>
              <a:rPr lang="ru-RU" sz="3600" dirty="0" smtClean="0">
                <a:solidFill>
                  <a:srgbClr val="FF3300"/>
                </a:solidFill>
                <a:latin typeface="Tahoma" pitchFamily="34" charset="0"/>
              </a:rPr>
              <a:t/>
            </a:r>
            <a:br>
              <a:rPr lang="ru-RU" sz="3600" dirty="0" smtClean="0">
                <a:solidFill>
                  <a:srgbClr val="FF3300"/>
                </a:solidFill>
                <a:latin typeface="Tahoma" pitchFamily="34" charset="0"/>
              </a:rPr>
            </a:br>
            <a:endParaRPr lang="ru-RU" sz="3600" dirty="0" smtClean="0">
              <a:solidFill>
                <a:srgbClr val="FF3300"/>
              </a:solidFill>
              <a:latin typeface="Tahoma" pitchFamily="34" charset="0"/>
            </a:endParaRPr>
          </a:p>
        </p:txBody>
      </p:sp>
      <p:sp>
        <p:nvSpPr>
          <p:cNvPr id="17" name="Номер слайда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endParaRPr lang="ru-RU" sz="1400" b="0" dirty="0">
              <a:latin typeface="+mn-lt"/>
            </a:endParaRPr>
          </a:p>
        </p:txBody>
      </p:sp>
      <p:sp>
        <p:nvSpPr>
          <p:cNvPr id="12292" name="AutoShape 27"/>
          <p:cNvSpPr>
            <a:spLocks noChangeArrowheads="1"/>
          </p:cNvSpPr>
          <p:nvPr/>
        </p:nvSpPr>
        <p:spPr bwMode="auto">
          <a:xfrm rot="5400000">
            <a:off x="4321969" y="5122069"/>
            <a:ext cx="430213" cy="50482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2295" name="AutoShape 5"/>
          <p:cNvSpPr>
            <a:spLocks noChangeArrowheads="1"/>
          </p:cNvSpPr>
          <p:nvPr/>
        </p:nvSpPr>
        <p:spPr bwMode="auto">
          <a:xfrm>
            <a:off x="3348038" y="3789363"/>
            <a:ext cx="2376487" cy="129698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2400" b="1" dirty="0">
                <a:solidFill>
                  <a:schemeClr val="tx2"/>
                </a:solidFill>
              </a:rPr>
              <a:t>Новая</a:t>
            </a: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2400" b="1" dirty="0">
                <a:solidFill>
                  <a:schemeClr val="tx2"/>
                </a:solidFill>
              </a:rPr>
              <a:t>цель</a:t>
            </a: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2400" b="1" dirty="0">
                <a:solidFill>
                  <a:schemeClr val="tx2"/>
                </a:solidFill>
              </a:rPr>
              <a:t>образования</a:t>
            </a:r>
          </a:p>
        </p:txBody>
      </p:sp>
      <p:sp>
        <p:nvSpPr>
          <p:cNvPr id="12296" name="AutoShape 7"/>
          <p:cNvSpPr>
            <a:spLocks noChangeArrowheads="1"/>
          </p:cNvSpPr>
          <p:nvPr/>
        </p:nvSpPr>
        <p:spPr bwMode="auto">
          <a:xfrm>
            <a:off x="5940425" y="2133600"/>
            <a:ext cx="2952750" cy="2159000"/>
          </a:xfrm>
          <a:prstGeom prst="roundRect">
            <a:avLst>
              <a:gd name="adj" fmla="val 16667"/>
            </a:avLst>
          </a:prstGeom>
          <a:solidFill>
            <a:schemeClr val="accent2">
              <a:lumMod val="50000"/>
            </a:schemeClr>
          </a:solidFill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600" b="1" u="sng" dirty="0">
                <a:latin typeface="Arial" charset="0"/>
              </a:rPr>
              <a:t>Новые технологии</a:t>
            </a:r>
            <a:endParaRPr lang="ru-RU" sz="2000" b="1" dirty="0">
              <a:latin typeface="Arial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b="0" dirty="0">
              <a:latin typeface="Arial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b="0" dirty="0">
              <a:latin typeface="Arial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b="0" dirty="0">
              <a:latin typeface="Arial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b="0" dirty="0">
              <a:latin typeface="Arial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b="0" dirty="0">
              <a:latin typeface="Arial" charset="0"/>
            </a:endParaRPr>
          </a:p>
        </p:txBody>
      </p:sp>
      <p:sp>
        <p:nvSpPr>
          <p:cNvPr id="12297" name="AutoShape 8"/>
          <p:cNvSpPr>
            <a:spLocks noChangeArrowheads="1"/>
          </p:cNvSpPr>
          <p:nvPr/>
        </p:nvSpPr>
        <p:spPr bwMode="auto">
          <a:xfrm>
            <a:off x="323528" y="2060848"/>
            <a:ext cx="2878138" cy="2232025"/>
          </a:xfrm>
          <a:prstGeom prst="roundRect">
            <a:avLst>
              <a:gd name="adj" fmla="val 16667"/>
            </a:avLst>
          </a:prstGeom>
          <a:solidFill>
            <a:schemeClr val="accent2">
              <a:lumMod val="50000"/>
            </a:schemeClr>
          </a:solidFill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1400" u="sng" dirty="0">
              <a:latin typeface="Arial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600" b="1" u="sng" dirty="0">
                <a:latin typeface="Arial" charset="0"/>
              </a:rPr>
              <a:t>Общественный 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600" b="1" u="sng" dirty="0">
                <a:latin typeface="Arial" charset="0"/>
              </a:rPr>
              <a:t>договор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400" u="sng" dirty="0">
              <a:latin typeface="Arial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b="0" dirty="0">
              <a:latin typeface="Arial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b="0" dirty="0">
              <a:latin typeface="Arial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b="0" dirty="0">
              <a:latin typeface="Arial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b="0" dirty="0">
              <a:latin typeface="Arial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b="0" dirty="0">
              <a:latin typeface="Arial" charset="0"/>
            </a:endParaRPr>
          </a:p>
        </p:txBody>
      </p:sp>
      <p:sp>
        <p:nvSpPr>
          <p:cNvPr id="12298" name="AutoShape 9"/>
          <p:cNvSpPr>
            <a:spLocks noChangeArrowheads="1"/>
          </p:cNvSpPr>
          <p:nvPr/>
        </p:nvSpPr>
        <p:spPr bwMode="auto">
          <a:xfrm>
            <a:off x="611188" y="2636838"/>
            <a:ext cx="2593975" cy="165576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marL="342900" indent="-342900" algn="ctr">
              <a:defRPr/>
            </a:pPr>
            <a:r>
              <a:rPr lang="ru-RU" sz="1800" b="1" dirty="0">
                <a:solidFill>
                  <a:schemeClr val="tx2"/>
                </a:solidFill>
              </a:rPr>
              <a:t>Новые </a:t>
            </a:r>
          </a:p>
          <a:p>
            <a:pPr marL="342900" indent="-342900" algn="ctr">
              <a:defRPr/>
            </a:pPr>
            <a:r>
              <a:rPr lang="ru-RU" sz="1800" b="1" dirty="0">
                <a:solidFill>
                  <a:schemeClr val="tx2"/>
                </a:solidFill>
              </a:rPr>
              <a:t>образовательные </a:t>
            </a:r>
          </a:p>
          <a:p>
            <a:pPr marL="342900" indent="-342900" algn="ctr">
              <a:defRPr/>
            </a:pPr>
            <a:r>
              <a:rPr lang="ru-RU" sz="1800" b="1" dirty="0">
                <a:solidFill>
                  <a:schemeClr val="tx2"/>
                </a:solidFill>
              </a:rPr>
              <a:t>запросы семьи,</a:t>
            </a:r>
          </a:p>
          <a:p>
            <a:pPr marL="342900" indent="-342900" algn="ctr">
              <a:defRPr/>
            </a:pPr>
            <a:r>
              <a:rPr lang="ru-RU" sz="1800" b="1" dirty="0">
                <a:solidFill>
                  <a:schemeClr val="tx2"/>
                </a:solidFill>
              </a:rPr>
              <a:t>общества, </a:t>
            </a:r>
          </a:p>
          <a:p>
            <a:pPr marL="342900" indent="-342900" algn="ctr">
              <a:defRPr/>
            </a:pPr>
            <a:r>
              <a:rPr lang="ru-RU" sz="1800" b="1" dirty="0">
                <a:solidFill>
                  <a:schemeClr val="tx2"/>
                </a:solidFill>
              </a:rPr>
              <a:t>и государства</a:t>
            </a:r>
          </a:p>
        </p:txBody>
      </p:sp>
      <p:sp>
        <p:nvSpPr>
          <p:cNvPr id="12299" name="AutoShape 10"/>
          <p:cNvSpPr>
            <a:spLocks noChangeArrowheads="1"/>
          </p:cNvSpPr>
          <p:nvPr/>
        </p:nvSpPr>
        <p:spPr bwMode="auto">
          <a:xfrm>
            <a:off x="6227763" y="2636838"/>
            <a:ext cx="2665412" cy="165576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marL="342900" indent="-342900" algn="ctr">
              <a:defRPr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</a:rPr>
              <a:t>Широкое внедрение </a:t>
            </a:r>
          </a:p>
          <a:p>
            <a:pPr marL="342900" indent="-342900" algn="ctr">
              <a:defRPr/>
            </a:pPr>
            <a:r>
              <a:rPr lang="ru-RU" sz="1800" b="1" dirty="0" err="1">
                <a:solidFill>
                  <a:schemeClr val="accent2">
                    <a:lumMod val="50000"/>
                  </a:schemeClr>
                </a:solidFill>
              </a:rPr>
              <a:t>ИКТ-технологий</a:t>
            </a:r>
            <a:endParaRPr lang="ru-RU" sz="18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342900" indent="-342900" algn="ctr">
              <a:defRPr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</a:rPr>
              <a:t>во все сферы жизни</a:t>
            </a:r>
          </a:p>
        </p:txBody>
      </p:sp>
      <p:sp>
        <p:nvSpPr>
          <p:cNvPr id="12300" name="AutoShape 17"/>
          <p:cNvSpPr>
            <a:spLocks noChangeArrowheads="1"/>
          </p:cNvSpPr>
          <p:nvPr/>
        </p:nvSpPr>
        <p:spPr bwMode="auto">
          <a:xfrm rot="1535272">
            <a:off x="2339975" y="4437063"/>
            <a:ext cx="976313" cy="48577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2301" name="AutoShape 23"/>
          <p:cNvSpPr>
            <a:spLocks noChangeArrowheads="1"/>
          </p:cNvSpPr>
          <p:nvPr/>
        </p:nvSpPr>
        <p:spPr bwMode="auto">
          <a:xfrm rot="9180250">
            <a:off x="5724525" y="4437063"/>
            <a:ext cx="976313" cy="48577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2302" name="AutoShape 26"/>
          <p:cNvSpPr>
            <a:spLocks noChangeArrowheads="1"/>
          </p:cNvSpPr>
          <p:nvPr/>
        </p:nvSpPr>
        <p:spPr bwMode="auto">
          <a:xfrm>
            <a:off x="3419475" y="1268413"/>
            <a:ext cx="2232025" cy="122396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000" b="0">
                <a:latin typeface="Tahoma" pitchFamily="34" charset="0"/>
              </a:rPr>
              <a:t>Проблемы России</a:t>
            </a:r>
          </a:p>
          <a:p>
            <a:pPr algn="ctr">
              <a:defRPr/>
            </a:pPr>
            <a:r>
              <a:rPr lang="ru-RU" sz="2000" b="0">
                <a:latin typeface="Tahoma" pitchFamily="34" charset="0"/>
              </a:rPr>
              <a:t>Стратегия</a:t>
            </a:r>
          </a:p>
          <a:p>
            <a:pPr algn="ctr">
              <a:defRPr/>
            </a:pPr>
            <a:r>
              <a:rPr lang="ru-RU" sz="2000" b="0">
                <a:latin typeface="Tahoma" pitchFamily="34" charset="0"/>
              </a:rPr>
              <a:t>2020</a:t>
            </a:r>
          </a:p>
        </p:txBody>
      </p:sp>
      <p:sp>
        <p:nvSpPr>
          <p:cNvPr id="12303" name="AutoShape 8"/>
          <p:cNvSpPr>
            <a:spLocks noChangeArrowheads="1"/>
          </p:cNvSpPr>
          <p:nvPr/>
        </p:nvSpPr>
        <p:spPr bwMode="auto">
          <a:xfrm>
            <a:off x="395288" y="5661025"/>
            <a:ext cx="8137525" cy="1081088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68000">
                <a:schemeClr val="accent4">
                  <a:tint val="86000"/>
                  <a:satMod val="115000"/>
                </a:schemeClr>
              </a:gs>
              <a:gs pos="100000">
                <a:schemeClr val="accent4">
                  <a:tint val="50000"/>
                  <a:satMod val="150000"/>
                </a:schemeClr>
              </a:gs>
            </a:gsLst>
          </a:gra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Воспитание, социально-педагогическая поддержка становления и </a:t>
            </a:r>
          </a:p>
          <a:p>
            <a:pPr algn="ctr">
              <a:defRPr/>
            </a:pP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развития высоконравственного, ответственного, творческого, </a:t>
            </a:r>
          </a:p>
          <a:p>
            <a:pPr algn="ctr">
              <a:defRPr/>
            </a:pP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инициативного, компетентного гражданина России</a:t>
            </a:r>
          </a:p>
        </p:txBody>
      </p:sp>
      <p:sp>
        <p:nvSpPr>
          <p:cNvPr id="12304" name="AutoShape 27"/>
          <p:cNvSpPr>
            <a:spLocks noChangeArrowheads="1"/>
          </p:cNvSpPr>
          <p:nvPr/>
        </p:nvSpPr>
        <p:spPr bwMode="auto">
          <a:xfrm rot="5400000">
            <a:off x="4211638" y="2779712"/>
            <a:ext cx="719138" cy="576263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0"/>
            <a:ext cx="8229600" cy="980728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Итоговая оценка достижения результатов освоения основных образовательных программ</a:t>
            </a:r>
          </a:p>
        </p:txBody>
      </p:sp>
      <p:sp>
        <p:nvSpPr>
          <p:cNvPr id="322564" name="Oval 4"/>
          <p:cNvSpPr>
            <a:spLocks noChangeArrowheads="1"/>
          </p:cNvSpPr>
          <p:nvPr/>
        </p:nvSpPr>
        <p:spPr bwMode="auto">
          <a:xfrm>
            <a:off x="250825" y="2133600"/>
            <a:ext cx="8675688" cy="865188"/>
          </a:xfrm>
          <a:prstGeom prst="ellipse">
            <a:avLst/>
          </a:prstGeom>
          <a:solidFill>
            <a:srgbClr val="CCECFF"/>
          </a:solidFill>
          <a:ln w="9525">
            <a:solidFill>
              <a:srgbClr val="FF0000"/>
            </a:solidFill>
            <a:round/>
            <a:headEnd/>
            <a:tailEnd/>
          </a:ln>
          <a:effectLst>
            <a:outerShdw dist="107763" dir="13500000" algn="ctr" rotWithShape="0">
              <a:srgbClr val="FF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ru-RU" b="1" dirty="0"/>
              <a:t>достижение предметных и </a:t>
            </a:r>
            <a:r>
              <a:rPr lang="ru-RU" b="1" dirty="0" err="1"/>
              <a:t>метапредметных</a:t>
            </a:r>
            <a:r>
              <a:rPr lang="ru-RU" b="1" dirty="0"/>
              <a:t> результатов, необходимых </a:t>
            </a:r>
          </a:p>
          <a:p>
            <a:pPr algn="ctr"/>
            <a:r>
              <a:rPr lang="ru-RU" b="1" dirty="0"/>
              <a:t>для продолжения образования.</a:t>
            </a:r>
          </a:p>
        </p:txBody>
      </p:sp>
      <p:sp>
        <p:nvSpPr>
          <p:cNvPr id="322565" name="Rectangle 5"/>
          <p:cNvSpPr>
            <a:spLocks noChangeArrowheads="1"/>
          </p:cNvSpPr>
          <p:nvPr/>
        </p:nvSpPr>
        <p:spPr bwMode="auto">
          <a:xfrm>
            <a:off x="1115616" y="1268760"/>
            <a:ext cx="6842125" cy="360362"/>
          </a:xfrm>
          <a:prstGeom prst="rect">
            <a:avLst/>
          </a:prstGeom>
          <a:solidFill>
            <a:srgbClr val="3E677E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107763" dir="13500000" algn="ctr" rotWithShape="0">
              <a:srgbClr val="FF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ru-RU" b="1" dirty="0" smtClean="0"/>
              <a:t>Предмет    </a:t>
            </a:r>
            <a:r>
              <a:rPr lang="ru-RU" b="1" dirty="0"/>
              <a:t>оценки</a:t>
            </a:r>
          </a:p>
        </p:txBody>
      </p:sp>
      <p:sp>
        <p:nvSpPr>
          <p:cNvPr id="322566" name="AutoShape 6"/>
          <p:cNvSpPr>
            <a:spLocks/>
          </p:cNvSpPr>
          <p:nvPr/>
        </p:nvSpPr>
        <p:spPr bwMode="auto">
          <a:xfrm rot="5400000">
            <a:off x="3959870" y="-783406"/>
            <a:ext cx="360362" cy="5184775"/>
          </a:xfrm>
          <a:prstGeom prst="leftBrace">
            <a:avLst>
              <a:gd name="adj1" fmla="val 119897"/>
              <a:gd name="adj2" fmla="val 43750"/>
            </a:avLst>
          </a:prstGeom>
          <a:solidFill>
            <a:srgbClr val="9933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22567" name="Rectangle 7"/>
          <p:cNvSpPr>
            <a:spLocks noChangeArrowheads="1"/>
          </p:cNvSpPr>
          <p:nvPr/>
        </p:nvSpPr>
        <p:spPr bwMode="auto">
          <a:xfrm>
            <a:off x="1258888" y="3141663"/>
            <a:ext cx="6626225" cy="360362"/>
          </a:xfrm>
          <a:prstGeom prst="rect">
            <a:avLst/>
          </a:prstGeom>
          <a:solidFill>
            <a:srgbClr val="3E677E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107763" dir="13500000" algn="ctr" rotWithShape="0">
              <a:srgbClr val="FF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ru-RU" b="1"/>
              <a:t>Итоговая оценка</a:t>
            </a:r>
          </a:p>
        </p:txBody>
      </p:sp>
      <p:sp>
        <p:nvSpPr>
          <p:cNvPr id="322568" name="AutoShape 8"/>
          <p:cNvSpPr>
            <a:spLocks/>
          </p:cNvSpPr>
          <p:nvPr/>
        </p:nvSpPr>
        <p:spPr bwMode="auto">
          <a:xfrm rot="5400000">
            <a:off x="3852143" y="1124521"/>
            <a:ext cx="431800" cy="5184775"/>
          </a:xfrm>
          <a:prstGeom prst="leftBrace">
            <a:avLst>
              <a:gd name="adj1" fmla="val 100061"/>
              <a:gd name="adj2" fmla="val 43750"/>
            </a:avLst>
          </a:prstGeom>
          <a:solidFill>
            <a:srgbClr val="9933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22569" name="Oval 9"/>
          <p:cNvSpPr>
            <a:spLocks noChangeArrowheads="1"/>
          </p:cNvSpPr>
          <p:nvPr/>
        </p:nvSpPr>
        <p:spPr bwMode="auto">
          <a:xfrm>
            <a:off x="323850" y="4076700"/>
            <a:ext cx="3276600" cy="865188"/>
          </a:xfrm>
          <a:prstGeom prst="ellipse">
            <a:avLst/>
          </a:prstGeom>
          <a:solidFill>
            <a:srgbClr val="CCECFF"/>
          </a:solidFill>
          <a:ln w="9525">
            <a:solidFill>
              <a:srgbClr val="FF0000"/>
            </a:solidFill>
            <a:round/>
            <a:headEnd/>
            <a:tailEnd/>
          </a:ln>
          <a:effectLst>
            <a:outerShdw dist="107763" dir="13500000" algn="ctr" rotWithShape="0">
              <a:srgbClr val="FF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ru-RU" sz="1600" b="1" dirty="0"/>
              <a:t>Результаты</a:t>
            </a:r>
          </a:p>
          <a:p>
            <a:pPr algn="ctr"/>
            <a:r>
              <a:rPr lang="ru-RU" sz="1600" b="1" dirty="0"/>
              <a:t> промежуточной аттестации</a:t>
            </a:r>
          </a:p>
          <a:p>
            <a:pPr algn="ctr"/>
            <a:r>
              <a:rPr lang="ru-RU" sz="1600" b="1" dirty="0"/>
              <a:t> обучающихся </a:t>
            </a:r>
          </a:p>
        </p:txBody>
      </p:sp>
      <p:sp>
        <p:nvSpPr>
          <p:cNvPr id="322570" name="AutoShape 10"/>
          <p:cNvSpPr>
            <a:spLocks noChangeArrowheads="1"/>
          </p:cNvSpPr>
          <p:nvPr/>
        </p:nvSpPr>
        <p:spPr bwMode="auto">
          <a:xfrm>
            <a:off x="0" y="5373688"/>
            <a:ext cx="3419475" cy="1484312"/>
          </a:xfrm>
          <a:prstGeom prst="roundRect">
            <a:avLst>
              <a:gd name="adj" fmla="val 16667"/>
            </a:avLst>
          </a:prstGeom>
          <a:solidFill>
            <a:srgbClr val="F0FC5A"/>
          </a:solidFill>
          <a:ln w="9525">
            <a:solidFill>
              <a:srgbClr val="FF0000"/>
            </a:solidFill>
            <a:round/>
            <a:headEnd/>
            <a:tailEnd/>
          </a:ln>
          <a:effectLst>
            <a:outerShdw dist="107763" dir="13500000" algn="ctr" rotWithShape="0">
              <a:srgbClr val="FF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ru-RU" b="1" dirty="0"/>
              <a:t>динамика </a:t>
            </a:r>
          </a:p>
          <a:p>
            <a:pPr algn="ctr"/>
            <a:r>
              <a:rPr lang="ru-RU" b="1" dirty="0"/>
              <a:t> индивидуальных </a:t>
            </a:r>
          </a:p>
          <a:p>
            <a:pPr algn="ctr"/>
            <a:r>
              <a:rPr lang="ru-RU" b="1" dirty="0"/>
              <a:t>образовательных достижений, </a:t>
            </a:r>
          </a:p>
          <a:p>
            <a:pPr algn="ctr"/>
            <a:r>
              <a:rPr lang="ru-RU" b="1" dirty="0"/>
              <a:t>продвижение в достижении</a:t>
            </a:r>
          </a:p>
          <a:p>
            <a:pPr algn="ctr"/>
            <a:r>
              <a:rPr lang="ru-RU" b="1" dirty="0"/>
              <a:t> планируемых результатов</a:t>
            </a:r>
            <a:r>
              <a:rPr lang="ru-RU" dirty="0"/>
              <a:t> </a:t>
            </a:r>
          </a:p>
        </p:txBody>
      </p:sp>
      <p:sp>
        <p:nvSpPr>
          <p:cNvPr id="322573" name="Oval 13"/>
          <p:cNvSpPr>
            <a:spLocks noChangeArrowheads="1"/>
          </p:cNvSpPr>
          <p:nvPr/>
        </p:nvSpPr>
        <p:spPr bwMode="auto">
          <a:xfrm>
            <a:off x="5219700" y="4005263"/>
            <a:ext cx="3578225" cy="914400"/>
          </a:xfrm>
          <a:prstGeom prst="ellipse">
            <a:avLst/>
          </a:prstGeom>
          <a:solidFill>
            <a:srgbClr val="CCECFF"/>
          </a:solidFill>
          <a:ln w="9525">
            <a:solidFill>
              <a:srgbClr val="FF0000"/>
            </a:solidFill>
            <a:round/>
            <a:headEnd/>
            <a:tailEnd/>
          </a:ln>
          <a:effectLst>
            <a:outerShdw dist="107763" dir="13500000" algn="ctr" rotWithShape="0">
              <a:srgbClr val="FF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ru-RU" b="1" dirty="0"/>
              <a:t>результаты итоговых работ</a:t>
            </a:r>
            <a:r>
              <a:rPr lang="ru-RU" dirty="0"/>
              <a:t> </a:t>
            </a:r>
          </a:p>
        </p:txBody>
      </p:sp>
      <p:sp>
        <p:nvSpPr>
          <p:cNvPr id="322574" name="AutoShape 14"/>
          <p:cNvSpPr>
            <a:spLocks noChangeArrowheads="1"/>
          </p:cNvSpPr>
          <p:nvPr/>
        </p:nvSpPr>
        <p:spPr bwMode="auto">
          <a:xfrm>
            <a:off x="5003800" y="5157788"/>
            <a:ext cx="4140200" cy="1700212"/>
          </a:xfrm>
          <a:prstGeom prst="roundRect">
            <a:avLst>
              <a:gd name="adj" fmla="val 16667"/>
            </a:avLst>
          </a:prstGeom>
          <a:solidFill>
            <a:srgbClr val="F0FC5A"/>
          </a:solidFill>
          <a:ln w="9525">
            <a:solidFill>
              <a:srgbClr val="FF0000"/>
            </a:solidFill>
            <a:round/>
            <a:headEnd/>
            <a:tailEnd/>
          </a:ln>
          <a:effectLst>
            <a:outerShdw dist="107763" dir="13500000" algn="ctr" rotWithShape="0">
              <a:srgbClr val="FF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ru-RU" b="1" dirty="0"/>
              <a:t>уровень освоения основных</a:t>
            </a:r>
          </a:p>
          <a:p>
            <a:pPr algn="ctr"/>
            <a:r>
              <a:rPr lang="ru-RU" b="1" dirty="0"/>
              <a:t>способов действий в отношении </a:t>
            </a:r>
          </a:p>
          <a:p>
            <a:pPr algn="ctr"/>
            <a:r>
              <a:rPr lang="ru-RU" b="1" dirty="0"/>
              <a:t>к опорной системе знаний,</a:t>
            </a:r>
          </a:p>
          <a:p>
            <a:pPr algn="ctr"/>
            <a:r>
              <a:rPr lang="ru-RU" b="1" dirty="0"/>
              <a:t> необходимых для обучения</a:t>
            </a:r>
          </a:p>
          <a:p>
            <a:pPr algn="ctr"/>
            <a:r>
              <a:rPr lang="ru-RU" b="1" dirty="0"/>
              <a:t> на следующей ступени образования</a:t>
            </a:r>
            <a:r>
              <a:rPr lang="ru-RU" b="1" dirty="0">
                <a:solidFill>
                  <a:schemeClr val="bg1"/>
                </a:solidFill>
              </a:rPr>
              <a:t>. </a:t>
            </a:r>
          </a:p>
        </p:txBody>
      </p:sp>
      <p:sp>
        <p:nvSpPr>
          <p:cNvPr id="322575" name="AutoShape 15"/>
          <p:cNvSpPr>
            <a:spLocks/>
          </p:cNvSpPr>
          <p:nvPr/>
        </p:nvSpPr>
        <p:spPr bwMode="auto">
          <a:xfrm rot="5400000">
            <a:off x="1403351" y="4294187"/>
            <a:ext cx="360362" cy="1655763"/>
          </a:xfrm>
          <a:prstGeom prst="leftBrace">
            <a:avLst>
              <a:gd name="adj1" fmla="val 38289"/>
              <a:gd name="adj2" fmla="val 50000"/>
            </a:avLst>
          </a:prstGeom>
          <a:solidFill>
            <a:srgbClr val="9933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22578" name="AutoShape 18"/>
          <p:cNvSpPr>
            <a:spLocks/>
          </p:cNvSpPr>
          <p:nvPr/>
        </p:nvSpPr>
        <p:spPr bwMode="auto">
          <a:xfrm rot="5400000">
            <a:off x="6911181" y="4185445"/>
            <a:ext cx="288925" cy="1655762"/>
          </a:xfrm>
          <a:prstGeom prst="leftBrace">
            <a:avLst>
              <a:gd name="adj1" fmla="val 47756"/>
              <a:gd name="adj2" fmla="val 50000"/>
            </a:avLst>
          </a:prstGeom>
          <a:solidFill>
            <a:srgbClr val="9933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Text Box 1"/>
          <p:cNvSpPr txBox="1">
            <a:spLocks noChangeArrowheads="1"/>
          </p:cNvSpPr>
          <p:nvPr/>
        </p:nvSpPr>
        <p:spPr bwMode="auto">
          <a:xfrm>
            <a:off x="142844" y="692150"/>
            <a:ext cx="7858180" cy="5689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342900" indent="-327025">
              <a:spcBef>
                <a:spcPts val="5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2000" dirty="0">
                <a:solidFill>
                  <a:srgbClr val="FF0000"/>
                </a:solidFill>
                <a:latin typeface="Calibri" pitchFamily="34" charset="0"/>
                <a:ea typeface="Microsoft YaHei" pitchFamily="34" charset="-122"/>
              </a:rPr>
              <a:t>    </a:t>
            </a:r>
          </a:p>
          <a:p>
            <a:pPr marL="342900" indent="-327025">
              <a:spcBef>
                <a:spcPts val="35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ru-RU" sz="1400" dirty="0">
              <a:solidFill>
                <a:srgbClr val="000000"/>
              </a:solidFill>
              <a:latin typeface="Calibri" pitchFamily="34" charset="0"/>
              <a:ea typeface="Microsoft YaHei" pitchFamily="34" charset="-122"/>
            </a:endParaRPr>
          </a:p>
          <a:p>
            <a:pPr marL="342900" indent="-327025" algn="just" eaLnBrk="0" hangingPunct="0">
              <a:spcBef>
                <a:spcPts val="500"/>
              </a:spcBef>
              <a:buClr>
                <a:srgbClr val="FF0000"/>
              </a:buClr>
              <a:buFont typeface="Wingdings" pitchFamily="2" charset="2"/>
              <a:buChar char="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2000" dirty="0">
                <a:solidFill>
                  <a:srgbClr val="19191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Microsoft YaHei" pitchFamily="34" charset="-122"/>
              </a:rPr>
              <a:t>     Значительно расширены функции и круг пользователей </a:t>
            </a:r>
            <a:r>
              <a:rPr lang="ru-RU" sz="2000" dirty="0" smtClean="0">
                <a:solidFill>
                  <a:srgbClr val="19191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Microsoft YaHei" pitchFamily="34" charset="-122"/>
              </a:rPr>
              <a:t>ФГОС.</a:t>
            </a:r>
            <a:endParaRPr lang="ru-RU" sz="2000" dirty="0">
              <a:solidFill>
                <a:srgbClr val="19191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ea typeface="Microsoft YaHei" pitchFamily="34" charset="-122"/>
            </a:endParaRPr>
          </a:p>
          <a:p>
            <a:pPr marL="342900" indent="-327025" algn="just" eaLnBrk="0" hangingPunct="0">
              <a:spcBef>
                <a:spcPts val="500"/>
              </a:spcBef>
              <a:buClr>
                <a:srgbClr val="FF0000"/>
              </a:buClr>
              <a:buFont typeface="Wingdings" pitchFamily="2" charset="2"/>
              <a:buChar char="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2000" dirty="0">
                <a:solidFill>
                  <a:srgbClr val="19191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Microsoft YaHei" pitchFamily="34" charset="-122"/>
              </a:rPr>
              <a:t>     Впервые при разработке ФГОС выявлялись и  учитывались</a:t>
            </a:r>
          </a:p>
          <a:p>
            <a:pPr marL="342900" indent="-327025" algn="just" eaLnBrk="0" hangingPunct="0">
              <a:spcBef>
                <a:spcPts val="5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2000" dirty="0">
                <a:solidFill>
                  <a:srgbClr val="19191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Microsoft YaHei" pitchFamily="34" charset="-122"/>
              </a:rPr>
              <a:t>         потребности        личности, общества и государства в общем</a:t>
            </a:r>
          </a:p>
          <a:p>
            <a:pPr marL="342900" indent="-327025" algn="just" eaLnBrk="0" hangingPunct="0">
              <a:spcBef>
                <a:spcPts val="5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2000" dirty="0">
                <a:solidFill>
                  <a:srgbClr val="19191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Microsoft YaHei" pitchFamily="34" charset="-122"/>
              </a:rPr>
              <a:t>         </a:t>
            </a:r>
            <a:r>
              <a:rPr lang="ru-RU" sz="2000" dirty="0" smtClean="0">
                <a:solidFill>
                  <a:srgbClr val="19191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Microsoft YaHei" pitchFamily="34" charset="-122"/>
              </a:rPr>
              <a:t>образовании.</a:t>
            </a:r>
            <a:endParaRPr lang="ru-RU" sz="2000" dirty="0">
              <a:solidFill>
                <a:srgbClr val="19191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ea typeface="Microsoft YaHei" pitchFamily="34" charset="-122"/>
            </a:endParaRPr>
          </a:p>
          <a:p>
            <a:pPr marL="342900" indent="-327025" algn="just" eaLnBrk="0" hangingPunct="0">
              <a:spcBef>
                <a:spcPts val="500"/>
              </a:spcBef>
              <a:buClr>
                <a:srgbClr val="FF0000"/>
              </a:buClr>
              <a:buFont typeface="Wingdings" pitchFamily="2" charset="2"/>
              <a:buChar char="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2000" dirty="0">
                <a:solidFill>
                  <a:srgbClr val="19191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Microsoft YaHei" pitchFamily="34" charset="-122"/>
              </a:rPr>
              <a:t>     Изменилась структура стандарта (совокупность </a:t>
            </a:r>
            <a:r>
              <a:rPr lang="ru-RU" sz="2000" dirty="0" smtClean="0">
                <a:solidFill>
                  <a:srgbClr val="19191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Microsoft YaHei" pitchFamily="34" charset="-122"/>
              </a:rPr>
              <a:t>требований).</a:t>
            </a:r>
            <a:endParaRPr lang="ru-RU" sz="2000" dirty="0">
              <a:solidFill>
                <a:srgbClr val="19191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ea typeface="Microsoft YaHei" pitchFamily="34" charset="-122"/>
            </a:endParaRPr>
          </a:p>
          <a:p>
            <a:pPr marL="342900" indent="-327025" algn="just" eaLnBrk="0" hangingPunct="0">
              <a:spcBef>
                <a:spcPts val="500"/>
              </a:spcBef>
              <a:buClr>
                <a:srgbClr val="FF0000"/>
              </a:buClr>
              <a:buFont typeface="Wingdings" pitchFamily="2" charset="2"/>
              <a:buChar char="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2000" dirty="0">
                <a:solidFill>
                  <a:srgbClr val="19191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Microsoft YaHei" pitchFamily="34" charset="-122"/>
              </a:rPr>
              <a:t>     </a:t>
            </a:r>
            <a:r>
              <a:rPr lang="ru-RU" sz="2000" dirty="0" err="1">
                <a:solidFill>
                  <a:srgbClr val="19191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Microsoft YaHei" pitchFamily="34" charset="-122"/>
              </a:rPr>
              <a:t>Системообразующей</a:t>
            </a:r>
            <a:r>
              <a:rPr lang="ru-RU" sz="2000" dirty="0">
                <a:solidFill>
                  <a:srgbClr val="19191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Microsoft YaHei" pitchFamily="34" charset="-122"/>
              </a:rPr>
              <a:t>  составляющей ФГОС стали  требования к</a:t>
            </a:r>
          </a:p>
          <a:p>
            <a:pPr marL="342900" indent="-327025" algn="just" eaLnBrk="0" hangingPunct="0">
              <a:spcBef>
                <a:spcPts val="5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2000" dirty="0">
                <a:solidFill>
                  <a:srgbClr val="19191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Microsoft YaHei" pitchFamily="34" charset="-122"/>
              </a:rPr>
              <a:t>         результатам освоения основных образовательных  </a:t>
            </a:r>
            <a:r>
              <a:rPr lang="ru-RU" sz="2000" dirty="0" smtClean="0">
                <a:solidFill>
                  <a:srgbClr val="19191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Microsoft YaHei" pitchFamily="34" charset="-122"/>
              </a:rPr>
              <a:t>программ.</a:t>
            </a:r>
            <a:endParaRPr lang="ru-RU" sz="2000" dirty="0">
              <a:solidFill>
                <a:srgbClr val="19191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ea typeface="Microsoft YaHei" pitchFamily="34" charset="-122"/>
            </a:endParaRPr>
          </a:p>
          <a:p>
            <a:pPr marL="342900" indent="-327025" algn="just" eaLnBrk="0" hangingPunct="0">
              <a:spcBef>
                <a:spcPts val="500"/>
              </a:spcBef>
              <a:buClr>
                <a:srgbClr val="FF0000"/>
              </a:buClr>
              <a:buFont typeface="Wingdings" pitchFamily="2" charset="2"/>
              <a:buChar char="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2000" dirty="0">
                <a:solidFill>
                  <a:srgbClr val="19191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Microsoft YaHei" pitchFamily="34" charset="-122"/>
              </a:rPr>
              <a:t>     Изменилось представление об образовательных результатах</a:t>
            </a:r>
          </a:p>
          <a:p>
            <a:pPr marL="342900" indent="-327025" algn="just" eaLnBrk="0" hangingPunct="0">
              <a:spcBef>
                <a:spcPts val="5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2000" dirty="0">
                <a:solidFill>
                  <a:srgbClr val="19191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Microsoft YaHei" pitchFamily="34" charset="-122"/>
              </a:rPr>
              <a:t>         (личностные, </a:t>
            </a:r>
            <a:r>
              <a:rPr lang="ru-RU" sz="2000" dirty="0" err="1">
                <a:solidFill>
                  <a:srgbClr val="19191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Microsoft YaHei" pitchFamily="34" charset="-122"/>
              </a:rPr>
              <a:t>метапредметные</a:t>
            </a:r>
            <a:r>
              <a:rPr lang="ru-RU" sz="2000" dirty="0">
                <a:solidFill>
                  <a:srgbClr val="19191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Microsoft YaHei" pitchFamily="34" charset="-122"/>
              </a:rPr>
              <a:t>, предметные</a:t>
            </a:r>
            <a:r>
              <a:rPr lang="ru-RU" sz="2000" dirty="0" smtClean="0">
                <a:solidFill>
                  <a:srgbClr val="19191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Microsoft YaHei" pitchFamily="34" charset="-122"/>
              </a:rPr>
              <a:t>).</a:t>
            </a:r>
            <a:endParaRPr lang="ru-RU" sz="2000" dirty="0">
              <a:solidFill>
                <a:srgbClr val="19191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ea typeface="Microsoft YaHei" pitchFamily="34" charset="-122"/>
            </a:endParaRPr>
          </a:p>
          <a:p>
            <a:pPr marL="342900" indent="-327025" algn="just" eaLnBrk="0" hangingPunct="0">
              <a:spcBef>
                <a:spcPts val="500"/>
              </a:spcBef>
              <a:buClr>
                <a:srgbClr val="FF0000"/>
              </a:buClr>
              <a:buFont typeface="Wingdings" pitchFamily="2" charset="2"/>
              <a:buChar char="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2000" dirty="0">
                <a:solidFill>
                  <a:srgbClr val="19191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Microsoft YaHei" pitchFamily="34" charset="-122"/>
              </a:rPr>
              <a:t>     ФГОС имеет методологическое основание (системно-</a:t>
            </a:r>
          </a:p>
          <a:p>
            <a:pPr marL="342900" indent="-327025" algn="just" eaLnBrk="0" hangingPunct="0">
              <a:spcBef>
                <a:spcPts val="5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2000" dirty="0">
                <a:solidFill>
                  <a:srgbClr val="19191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Microsoft YaHei" pitchFamily="34" charset="-122"/>
              </a:rPr>
              <a:t>         </a:t>
            </a:r>
            <a:r>
              <a:rPr lang="ru-RU" sz="2000" dirty="0" err="1">
                <a:solidFill>
                  <a:srgbClr val="19191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Microsoft YaHei" pitchFamily="34" charset="-122"/>
              </a:rPr>
              <a:t>деятельностный</a:t>
            </a:r>
            <a:r>
              <a:rPr lang="ru-RU" sz="2000" dirty="0">
                <a:solidFill>
                  <a:srgbClr val="19191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Microsoft YaHei" pitchFamily="34" charset="-122"/>
              </a:rPr>
              <a:t> подход</a:t>
            </a:r>
            <a:r>
              <a:rPr lang="ru-RU" sz="2000" dirty="0" smtClean="0">
                <a:solidFill>
                  <a:srgbClr val="19191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Microsoft YaHei" pitchFamily="34" charset="-122"/>
              </a:rPr>
              <a:t>).</a:t>
            </a:r>
            <a:endParaRPr lang="ru-RU" sz="2000" dirty="0">
              <a:solidFill>
                <a:srgbClr val="19191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ea typeface="Microsoft YaHei" pitchFamily="34" charset="-122"/>
            </a:endParaRPr>
          </a:p>
          <a:p>
            <a:pPr marL="342900" indent="-327025" algn="just">
              <a:spcBef>
                <a:spcPts val="5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2000" dirty="0">
                <a:solidFill>
                  <a:srgbClr val="191919"/>
                </a:solidFill>
                <a:latin typeface="Calibri" pitchFamily="34" charset="0"/>
                <a:ea typeface="Microsoft YaHei" pitchFamily="34" charset="-122"/>
              </a:rPr>
              <a:t>   </a:t>
            </a:r>
          </a:p>
          <a:p>
            <a:pPr marL="342900" indent="-327025">
              <a:spcBef>
                <a:spcPts val="5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ru-RU" sz="2000" dirty="0">
              <a:solidFill>
                <a:srgbClr val="191919"/>
              </a:solidFill>
              <a:latin typeface="Calibri" pitchFamily="34" charset="0"/>
              <a:ea typeface="Microsoft YaHei" pitchFamily="34" charset="-122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0" y="404663"/>
            <a:ext cx="8964613" cy="163686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Microsoft YaHei" pitchFamily="34" charset="-122"/>
              </a:rPr>
              <a:t/>
            </a:r>
            <a:br>
              <a:rPr lang="ru-RU" sz="2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Microsoft YaHei" pitchFamily="34" charset="-122"/>
              </a:rPr>
            </a:br>
            <a:r>
              <a:rPr lang="ru-RU" sz="2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Microsoft YaHei" pitchFamily="34" charset="-122"/>
              </a:rPr>
              <a:t/>
            </a:r>
            <a:br>
              <a:rPr lang="ru-RU" sz="2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Microsoft YaHei" pitchFamily="34" charset="-122"/>
              </a:rPr>
            </a:br>
            <a:r>
              <a:rPr lang="ru-RU" sz="2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Microsoft YaHei" pitchFamily="34" charset="-122"/>
              </a:rPr>
              <a:t/>
            </a:r>
            <a:br>
              <a:rPr lang="ru-RU" sz="2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Microsoft YaHei" pitchFamily="34" charset="-122"/>
              </a:rPr>
            </a:br>
            <a:r>
              <a:rPr lang="ru-RU" sz="36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Особенности ФГОС</a:t>
            </a:r>
            <a:br>
              <a:rPr lang="ru-RU" sz="36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22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Text Box 1"/>
          <p:cNvSpPr txBox="1">
            <a:spLocks noChangeArrowheads="1"/>
          </p:cNvSpPr>
          <p:nvPr/>
        </p:nvSpPr>
        <p:spPr bwMode="auto">
          <a:xfrm>
            <a:off x="107950" y="1285859"/>
            <a:ext cx="7964512" cy="538322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342900" indent="-327025">
              <a:spcBef>
                <a:spcPts val="4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1600" dirty="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rPr>
              <a:t>    </a:t>
            </a:r>
          </a:p>
          <a:p>
            <a:pPr marL="342900" indent="-327025" eaLnBrk="0" hangingPunct="0">
              <a:spcBef>
                <a:spcPts val="500"/>
              </a:spcBef>
              <a:buClr>
                <a:srgbClr val="FF0000"/>
              </a:buClr>
              <a:buFont typeface="Wingdings" pitchFamily="2" charset="2"/>
              <a:buChar char="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2000" dirty="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rPr>
              <a:t>    </a:t>
            </a:r>
            <a:r>
              <a:rPr lang="ru-RU" sz="14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Microsoft YaHei" pitchFamily="34" charset="-122"/>
              </a:rPr>
              <a:t> </a:t>
            </a:r>
            <a:r>
              <a:rPr lang="ru-RU" sz="2000" dirty="0">
                <a:solidFill>
                  <a:srgbClr val="19191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Microsoft YaHei" pitchFamily="34" charset="-122"/>
              </a:rPr>
              <a:t>Ориентиром при построении содержания образования  стали </a:t>
            </a:r>
          </a:p>
          <a:p>
            <a:pPr marL="342900" indent="-327025" eaLnBrk="0" hangingPunct="0">
              <a:spcBef>
                <a:spcPts val="5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2000" dirty="0">
                <a:solidFill>
                  <a:srgbClr val="19191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Microsoft YaHei" pitchFamily="34" charset="-122"/>
              </a:rPr>
              <a:t>         Фундаментальное ядро содержания общего образования и</a:t>
            </a:r>
          </a:p>
          <a:p>
            <a:pPr marL="342900" indent="-327025" eaLnBrk="0" hangingPunct="0">
              <a:spcBef>
                <a:spcPts val="5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2000" dirty="0">
                <a:solidFill>
                  <a:srgbClr val="19191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Microsoft YaHei" pitchFamily="34" charset="-122"/>
              </a:rPr>
              <a:t>         Концепция духовно-нравственного воспитания и развития </a:t>
            </a:r>
          </a:p>
          <a:p>
            <a:pPr marL="342900" indent="-327025" eaLnBrk="0" hangingPunct="0">
              <a:spcBef>
                <a:spcPts val="5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2000" dirty="0">
                <a:solidFill>
                  <a:srgbClr val="19191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Microsoft YaHei" pitchFamily="34" charset="-122"/>
              </a:rPr>
              <a:t>         личности гражданина </a:t>
            </a:r>
            <a:r>
              <a:rPr lang="ru-RU" sz="2000" dirty="0" smtClean="0">
                <a:solidFill>
                  <a:srgbClr val="19191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Microsoft YaHei" pitchFamily="34" charset="-122"/>
              </a:rPr>
              <a:t>России.</a:t>
            </a:r>
            <a:endParaRPr lang="ru-RU" sz="2000" dirty="0">
              <a:solidFill>
                <a:srgbClr val="19191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ea typeface="Microsoft YaHei" pitchFamily="34" charset="-122"/>
            </a:endParaRPr>
          </a:p>
          <a:p>
            <a:pPr marL="342900" indent="-327025" eaLnBrk="0" hangingPunct="0">
              <a:spcBef>
                <a:spcPts val="500"/>
              </a:spcBef>
              <a:buClr>
                <a:srgbClr val="FF0000"/>
              </a:buClr>
              <a:buFont typeface="Wingdings" pitchFamily="2" charset="2"/>
              <a:buChar char="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2000" dirty="0">
                <a:solidFill>
                  <a:srgbClr val="19191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Microsoft YaHei" pitchFamily="34" charset="-122"/>
              </a:rPr>
              <a:t>     Изменились методологические основы системы оценки достижения </a:t>
            </a:r>
          </a:p>
          <a:p>
            <a:pPr marL="342900" indent="-327025" eaLnBrk="0" hangingPunct="0">
              <a:spcBef>
                <a:spcPts val="5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2000" dirty="0">
                <a:solidFill>
                  <a:srgbClr val="19191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Microsoft YaHei" pitchFamily="34" charset="-122"/>
              </a:rPr>
              <a:t>         требований к результатам </a:t>
            </a:r>
            <a:r>
              <a:rPr lang="ru-RU" sz="2000" dirty="0" smtClean="0">
                <a:solidFill>
                  <a:srgbClr val="19191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Microsoft YaHei" pitchFamily="34" charset="-122"/>
              </a:rPr>
              <a:t>образования.</a:t>
            </a:r>
            <a:endParaRPr lang="ru-RU" sz="2000" dirty="0">
              <a:solidFill>
                <a:srgbClr val="19191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ea typeface="Microsoft YaHei" pitchFamily="34" charset="-122"/>
            </a:endParaRPr>
          </a:p>
          <a:p>
            <a:pPr marL="342900" indent="-327025" eaLnBrk="0" hangingPunct="0">
              <a:spcBef>
                <a:spcPts val="500"/>
              </a:spcBef>
              <a:buClr>
                <a:srgbClr val="FF0000"/>
              </a:buClr>
              <a:buFont typeface="Wingdings" pitchFamily="2" charset="2"/>
              <a:buChar char="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2000" dirty="0">
                <a:solidFill>
                  <a:srgbClr val="19191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Microsoft YaHei" pitchFamily="34" charset="-122"/>
              </a:rPr>
              <a:t>     Значительно расширена часть ООП, формируемая участниками</a:t>
            </a:r>
          </a:p>
          <a:p>
            <a:pPr marL="342900" indent="-327025" eaLnBrk="0" hangingPunct="0">
              <a:spcBef>
                <a:spcPts val="5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2000" dirty="0">
                <a:solidFill>
                  <a:srgbClr val="19191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Microsoft YaHei" pitchFamily="34" charset="-122"/>
              </a:rPr>
              <a:t>         образовательного </a:t>
            </a:r>
            <a:r>
              <a:rPr lang="ru-RU" sz="2000" dirty="0" smtClean="0">
                <a:solidFill>
                  <a:srgbClr val="19191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Microsoft YaHei" pitchFamily="34" charset="-122"/>
              </a:rPr>
              <a:t>процесса.</a:t>
            </a:r>
            <a:endParaRPr lang="ru-RU" sz="2000" dirty="0">
              <a:solidFill>
                <a:srgbClr val="19191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ea typeface="Microsoft YaHei" pitchFamily="34" charset="-122"/>
            </a:endParaRPr>
          </a:p>
          <a:p>
            <a:pPr marL="342900" indent="-327025" eaLnBrk="0" hangingPunct="0">
              <a:spcBef>
                <a:spcPts val="500"/>
              </a:spcBef>
              <a:buClr>
                <a:srgbClr val="FF0000"/>
              </a:buClr>
              <a:buFont typeface="Wingdings" pitchFamily="2" charset="2"/>
              <a:buChar char="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2000" dirty="0">
                <a:solidFill>
                  <a:srgbClr val="19191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Microsoft YaHei" pitchFamily="34" charset="-122"/>
              </a:rPr>
              <a:t>     Представлены широкие возможности реализации этнокультурной </a:t>
            </a:r>
          </a:p>
          <a:p>
            <a:pPr marL="342900" indent="-327025" eaLnBrk="0" hangingPunct="0">
              <a:spcBef>
                <a:spcPts val="5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2000" dirty="0">
                <a:solidFill>
                  <a:srgbClr val="19191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Microsoft YaHei" pitchFamily="34" charset="-122"/>
              </a:rPr>
              <a:t>         составляющей </a:t>
            </a:r>
            <a:r>
              <a:rPr lang="ru-RU" sz="2000" dirty="0" smtClean="0">
                <a:solidFill>
                  <a:srgbClr val="19191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Microsoft YaHei" pitchFamily="34" charset="-122"/>
              </a:rPr>
              <a:t>ФГОС. </a:t>
            </a:r>
            <a:endParaRPr lang="ru-RU" sz="2000" dirty="0">
              <a:solidFill>
                <a:srgbClr val="19191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ea typeface="Microsoft YaHei" pitchFamily="34" charset="-122"/>
            </a:endParaRPr>
          </a:p>
          <a:p>
            <a:pPr marL="342900" indent="-327025" eaLnBrk="0" hangingPunct="0">
              <a:spcBef>
                <a:spcPts val="500"/>
              </a:spcBef>
              <a:buClr>
                <a:srgbClr val="FF0000"/>
              </a:buClr>
              <a:buFont typeface="Wingdings" pitchFamily="2" charset="2"/>
              <a:buChar char="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2000" dirty="0">
                <a:solidFill>
                  <a:srgbClr val="19191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Microsoft YaHei" pitchFamily="34" charset="-122"/>
              </a:rPr>
              <a:t>     Предложена новая структура Базисного учебного плана, в состав</a:t>
            </a:r>
          </a:p>
          <a:p>
            <a:pPr marL="342900" indent="-327025" eaLnBrk="0" hangingPunct="0">
              <a:spcBef>
                <a:spcPts val="5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2000" dirty="0">
                <a:solidFill>
                  <a:srgbClr val="19191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Microsoft YaHei" pitchFamily="34" charset="-122"/>
              </a:rPr>
              <a:t>         которого включена внеурочная </a:t>
            </a:r>
            <a:r>
              <a:rPr lang="ru-RU" sz="2000" dirty="0" smtClean="0">
                <a:solidFill>
                  <a:srgbClr val="19191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Microsoft YaHei" pitchFamily="34" charset="-122"/>
              </a:rPr>
              <a:t>деятельность.</a:t>
            </a:r>
            <a:endParaRPr lang="ru-RU" sz="2000" dirty="0">
              <a:solidFill>
                <a:srgbClr val="19191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ea typeface="Microsoft YaHei" pitchFamily="34" charset="-122"/>
            </a:endParaRPr>
          </a:p>
        </p:txBody>
      </p:sp>
      <p:sp>
        <p:nvSpPr>
          <p:cNvPr id="80898" name="Text Box 2"/>
          <p:cNvSpPr txBox="1">
            <a:spLocks noChangeArrowheads="1"/>
          </p:cNvSpPr>
          <p:nvPr/>
        </p:nvSpPr>
        <p:spPr bwMode="auto">
          <a:xfrm>
            <a:off x="1" y="332656"/>
            <a:ext cx="8143900" cy="95320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Microsoft YaHei" pitchFamily="34" charset="-122"/>
              </a:rPr>
              <a:t/>
            </a:r>
            <a:br>
              <a:rPr lang="ru-RU" sz="2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Microsoft YaHei" pitchFamily="34" charset="-122"/>
              </a:rPr>
            </a:br>
            <a:r>
              <a:rPr lang="ru-RU" sz="2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Microsoft YaHei" pitchFamily="34" charset="-122"/>
              </a:rPr>
              <a:t/>
            </a:r>
            <a:br>
              <a:rPr lang="ru-RU" sz="2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Microsoft YaHei" pitchFamily="34" charset="-122"/>
              </a:rPr>
            </a:br>
            <a:r>
              <a:rPr lang="ru-RU" sz="2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Microsoft YaHei" pitchFamily="34" charset="-122"/>
              </a:rPr>
              <a:t/>
            </a:r>
            <a:br>
              <a:rPr lang="ru-RU" sz="2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Microsoft YaHei" pitchFamily="34" charset="-122"/>
              </a:rPr>
            </a:br>
            <a:r>
              <a:rPr lang="ru-RU" sz="36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Особенности ФГОС</a:t>
            </a:r>
            <a:br>
              <a:rPr lang="ru-RU" sz="36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2200" b="1" dirty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0" y="0"/>
            <a:ext cx="9144000" cy="1447800"/>
          </a:xfrm>
          <a:prstGeom prst="rect">
            <a:avLst/>
          </a:prstGeom>
          <a:solidFill>
            <a:srgbClr val="4E383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8681" name="TPQuestion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600" b="1" dirty="0">
                <a:solidFill>
                  <a:schemeClr val="bg1"/>
                </a:solidFill>
              </a:rPr>
              <a:t>Отличие ФГОС С(П)ОО от других ФГОС общего образования</a:t>
            </a:r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381000" y="1524000"/>
            <a:ext cx="8382000" cy="31432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altLang="ja-JP" sz="1800" dirty="0">
                <a:solidFill>
                  <a:srgbClr val="423030"/>
                </a:solidFill>
              </a:rPr>
              <a:t>-</a:t>
            </a:r>
            <a:r>
              <a:rPr lang="ru-RU" altLang="ja-JP" sz="1800" b="1" dirty="0">
                <a:solidFill>
                  <a:srgbClr val="423030"/>
                </a:solidFill>
              </a:rPr>
              <a:t> </a:t>
            </a:r>
            <a:r>
              <a:rPr lang="ru-RU" altLang="ja-JP" sz="1800" b="1" dirty="0">
                <a:solidFill>
                  <a:srgbClr val="423030"/>
                </a:solidFill>
                <a:cs typeface="Times New Roman" pitchFamily="18" charset="0"/>
              </a:rPr>
              <a:t>более четко зафиксированы положения о гарантированности государством качественного бесплатного образования на старшей ступени общего образования </a:t>
            </a:r>
            <a:r>
              <a:rPr lang="ru-RU" altLang="ja-JP" sz="1800" b="1" dirty="0">
                <a:solidFill>
                  <a:srgbClr val="423030"/>
                </a:solidFill>
              </a:rPr>
              <a:t>(п.3, п.23 ФГОС С(П)ОО)</a:t>
            </a:r>
          </a:p>
          <a:p>
            <a:endParaRPr lang="ru-RU" altLang="ja-JP" sz="1000" b="1" dirty="0">
              <a:solidFill>
                <a:srgbClr val="423030"/>
              </a:solidFill>
            </a:endParaRPr>
          </a:p>
          <a:p>
            <a:r>
              <a:rPr lang="ru-RU" altLang="ja-JP" sz="1800" dirty="0">
                <a:solidFill>
                  <a:srgbClr val="423030"/>
                </a:solidFill>
              </a:rPr>
              <a:t>-</a:t>
            </a:r>
            <a:r>
              <a:rPr lang="ru-RU" altLang="ja-JP" sz="1800" b="1" dirty="0">
                <a:solidFill>
                  <a:srgbClr val="423030"/>
                </a:solidFill>
              </a:rPr>
              <a:t> </a:t>
            </a:r>
            <a:r>
              <a:rPr lang="ru-RU" altLang="ja-JP" sz="1800" b="1" dirty="0">
                <a:solidFill>
                  <a:srgbClr val="423030"/>
                </a:solidFill>
                <a:cs typeface="Times New Roman" pitchFamily="18" charset="0"/>
              </a:rPr>
              <a:t>соотношение обязательной части основной образовательной программы и части, формируемой участниками образовательного процесса, установлено соответственно как 2/3 и 1/3</a:t>
            </a:r>
            <a:r>
              <a:rPr lang="ru-RU" altLang="ja-JP" sz="1800" b="1" dirty="0">
                <a:solidFill>
                  <a:srgbClr val="423030"/>
                </a:solidFill>
              </a:rPr>
              <a:t> </a:t>
            </a:r>
          </a:p>
          <a:p>
            <a:endParaRPr lang="ru-RU" altLang="ja-JP" sz="1000" b="1" dirty="0">
              <a:solidFill>
                <a:srgbClr val="423030"/>
              </a:solidFill>
            </a:endParaRPr>
          </a:p>
          <a:p>
            <a:r>
              <a:rPr lang="ru-RU" altLang="ja-JP" sz="1800" dirty="0">
                <a:solidFill>
                  <a:srgbClr val="423030"/>
                </a:solidFill>
              </a:rPr>
              <a:t>- </a:t>
            </a:r>
            <a:r>
              <a:rPr lang="ru-RU" altLang="ja-JP" sz="1800" b="1" dirty="0">
                <a:solidFill>
                  <a:srgbClr val="423030"/>
                </a:solidFill>
                <a:cs typeface="Times New Roman" pitchFamily="18" charset="0"/>
              </a:rPr>
              <a:t>обязательная часть основной образовательной программы определена как «содержание образования общенациональной значимости», являющееся обязательным для всех образовательных учреждений (организаций), имеющих государственную аккредитацию</a:t>
            </a:r>
            <a:r>
              <a:rPr lang="ru-RU" altLang="ja-JP" sz="1800" b="1" dirty="0">
                <a:solidFill>
                  <a:srgbClr val="423030"/>
                </a:solidFill>
              </a:rPr>
              <a:t> </a:t>
            </a:r>
            <a:endParaRPr lang="ru-RU" altLang="ja-JP" b="1" dirty="0">
              <a:solidFill>
                <a:srgbClr val="423030"/>
              </a:solidFill>
            </a:endParaRPr>
          </a:p>
        </p:txBody>
      </p:sp>
      <p:sp>
        <p:nvSpPr>
          <p:cNvPr id="28692" name="Rectangle 20"/>
          <p:cNvSpPr>
            <a:spLocks noChangeArrowheads="1"/>
          </p:cNvSpPr>
          <p:nvPr/>
        </p:nvSpPr>
        <p:spPr bwMode="auto">
          <a:xfrm>
            <a:off x="3505200" y="4827588"/>
            <a:ext cx="4638700" cy="20304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ja-JP" sz="1800" dirty="0">
                <a:solidFill>
                  <a:srgbClr val="423030"/>
                </a:solidFill>
              </a:rPr>
              <a:t>-</a:t>
            </a:r>
            <a:r>
              <a:rPr lang="ru-RU" altLang="ja-JP" sz="1800" b="1" dirty="0">
                <a:solidFill>
                  <a:srgbClr val="423030"/>
                </a:solidFill>
              </a:rPr>
              <a:t> </a:t>
            </a:r>
            <a:r>
              <a:rPr lang="ru-RU" altLang="ja-JP" sz="1800" b="1" dirty="0">
                <a:solidFill>
                  <a:srgbClr val="423030"/>
                </a:solidFill>
                <a:cs typeface="Times New Roman" pitchFamily="18" charset="0"/>
              </a:rPr>
              <a:t>обязательны</a:t>
            </a:r>
            <a:r>
              <a:rPr lang="ru-RU" altLang="ja-JP" sz="1800" b="1" dirty="0">
                <a:solidFill>
                  <a:srgbClr val="423030"/>
                </a:solidFill>
              </a:rPr>
              <a:t>е</a:t>
            </a:r>
            <a:r>
              <a:rPr lang="ru-RU" altLang="ja-JP" sz="1800" b="1" dirty="0">
                <a:solidFill>
                  <a:srgbClr val="423030"/>
                </a:solidFill>
                <a:cs typeface="Times New Roman" pitchFamily="18" charset="0"/>
              </a:rPr>
              <a:t> предметны</a:t>
            </a:r>
            <a:r>
              <a:rPr lang="ru-RU" altLang="ja-JP" sz="1800" b="1" dirty="0">
                <a:solidFill>
                  <a:srgbClr val="423030"/>
                </a:solidFill>
              </a:rPr>
              <a:t>е</a:t>
            </a:r>
            <a:r>
              <a:rPr lang="ru-RU" altLang="ja-JP" sz="1800" b="1" dirty="0">
                <a:solidFill>
                  <a:srgbClr val="423030"/>
                </a:solidFill>
                <a:cs typeface="Times New Roman" pitchFamily="18" charset="0"/>
              </a:rPr>
              <a:t> област</a:t>
            </a:r>
            <a:r>
              <a:rPr lang="ru-RU" altLang="ja-JP" sz="1800" b="1" dirty="0">
                <a:solidFill>
                  <a:srgbClr val="423030"/>
                </a:solidFill>
              </a:rPr>
              <a:t>и:</a:t>
            </a:r>
            <a:r>
              <a:rPr lang="ru-RU" altLang="ja-JP" sz="1800" b="1" dirty="0">
                <a:solidFill>
                  <a:srgbClr val="423030"/>
                </a:solidFill>
                <a:cs typeface="Times New Roman" pitchFamily="18" charset="0"/>
              </a:rPr>
              <a:t> «Филология»</a:t>
            </a:r>
            <a:r>
              <a:rPr lang="ru-RU" altLang="ja-JP" sz="1800" b="1" dirty="0">
                <a:solidFill>
                  <a:srgbClr val="423030"/>
                </a:solidFill>
              </a:rPr>
              <a:t>, </a:t>
            </a:r>
            <a:r>
              <a:rPr lang="ru-RU" altLang="ja-JP" sz="1800" b="1" dirty="0">
                <a:solidFill>
                  <a:srgbClr val="423030"/>
                </a:solidFill>
                <a:cs typeface="Times New Roman" pitchFamily="18" charset="0"/>
              </a:rPr>
              <a:t>«Иностранные языки»</a:t>
            </a:r>
            <a:r>
              <a:rPr lang="ru-RU" altLang="ja-JP" sz="1800" b="1" dirty="0">
                <a:solidFill>
                  <a:srgbClr val="423030"/>
                </a:solidFill>
              </a:rPr>
              <a:t>, </a:t>
            </a:r>
            <a:r>
              <a:rPr lang="ru-RU" altLang="ja-JP" sz="1800" b="1" dirty="0">
                <a:solidFill>
                  <a:srgbClr val="423030"/>
                </a:solidFill>
                <a:cs typeface="Times New Roman" pitchFamily="18" charset="0"/>
              </a:rPr>
              <a:t>«Общественные науки»</a:t>
            </a:r>
            <a:r>
              <a:rPr lang="ru-RU" altLang="ja-JP" sz="1800" b="1" dirty="0">
                <a:solidFill>
                  <a:srgbClr val="423030"/>
                </a:solidFill>
              </a:rPr>
              <a:t>, </a:t>
            </a:r>
            <a:r>
              <a:rPr lang="ru-RU" altLang="ja-JP" sz="1800" b="1" dirty="0">
                <a:solidFill>
                  <a:srgbClr val="423030"/>
                </a:solidFill>
                <a:cs typeface="Times New Roman" pitchFamily="18" charset="0"/>
              </a:rPr>
              <a:t>«Математика и информатика»</a:t>
            </a:r>
            <a:r>
              <a:rPr lang="ru-RU" altLang="ja-JP" sz="1800" b="1" dirty="0">
                <a:solidFill>
                  <a:srgbClr val="423030"/>
                </a:solidFill>
              </a:rPr>
              <a:t>, </a:t>
            </a:r>
            <a:r>
              <a:rPr lang="ru-RU" altLang="ja-JP" sz="1800" b="1" dirty="0">
                <a:solidFill>
                  <a:srgbClr val="423030"/>
                </a:solidFill>
                <a:cs typeface="Times New Roman" pitchFamily="18" charset="0"/>
              </a:rPr>
              <a:t>«Естественные науки»</a:t>
            </a:r>
            <a:r>
              <a:rPr lang="ru-RU" altLang="ja-JP" sz="1800" b="1" dirty="0">
                <a:solidFill>
                  <a:srgbClr val="423030"/>
                </a:solidFill>
              </a:rPr>
              <a:t>, </a:t>
            </a:r>
            <a:r>
              <a:rPr lang="ru-RU" altLang="ja-JP" sz="1800" b="1" dirty="0">
                <a:solidFill>
                  <a:srgbClr val="423030"/>
                </a:solidFill>
                <a:cs typeface="Times New Roman" pitchFamily="18" charset="0"/>
              </a:rPr>
              <a:t>«Физическая культура, экология и основы безопасности жизнедеятельности»</a:t>
            </a:r>
            <a:r>
              <a:rPr lang="ru-RU" altLang="ja-JP" sz="1800" b="1" dirty="0">
                <a:solidFill>
                  <a:srgbClr val="423030"/>
                </a:solidFill>
              </a:rPr>
              <a:t> </a:t>
            </a:r>
          </a:p>
        </p:txBody>
      </p:sp>
      <p:pic>
        <p:nvPicPr>
          <p:cNvPr id="7" name="Picture 2" descr="Картинка 57 из 577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4857760"/>
            <a:ext cx="3286148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1447800"/>
          </a:xfrm>
          <a:prstGeom prst="rect">
            <a:avLst/>
          </a:prstGeom>
          <a:solidFill>
            <a:srgbClr val="4E383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9155" name="TPQuestion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600" b="1" dirty="0">
                <a:solidFill>
                  <a:schemeClr val="bg1"/>
                </a:solidFill>
              </a:rPr>
              <a:t>Отличие ФГОС С(П)ОО от других ФГОС общего образования</a:t>
            </a: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381000" y="1714489"/>
            <a:ext cx="8382000" cy="24622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ru-RU" altLang="ja-JP" sz="1000" dirty="0">
              <a:solidFill>
                <a:srgbClr val="423030"/>
              </a:solidFill>
            </a:endParaRPr>
          </a:p>
          <a:p>
            <a:r>
              <a:rPr lang="ru-RU" altLang="ja-JP" sz="1800" dirty="0">
                <a:solidFill>
                  <a:srgbClr val="423030"/>
                </a:solidFill>
              </a:rPr>
              <a:t>-</a:t>
            </a:r>
            <a:r>
              <a:rPr lang="ru-RU" altLang="ja-JP" sz="1800" b="1" dirty="0">
                <a:solidFill>
                  <a:srgbClr val="423030"/>
                </a:solidFill>
              </a:rPr>
              <a:t> п</a:t>
            </a:r>
            <a:r>
              <a:rPr lang="ru-RU" altLang="ja-JP" sz="1800" b="1" dirty="0">
                <a:solidFill>
                  <a:srgbClr val="423030"/>
                </a:solidFill>
                <a:cs typeface="Times New Roman" pitchFamily="18" charset="0"/>
              </a:rPr>
              <a:t>редметные результаты освоения основной образовательной программы устанавливаются для учебных предметов на базовом и углубленном уровнях</a:t>
            </a:r>
            <a:r>
              <a:rPr lang="ru-RU" altLang="ja-JP" sz="1800" b="1" dirty="0">
                <a:solidFill>
                  <a:srgbClr val="423030"/>
                </a:solidFill>
              </a:rPr>
              <a:t> </a:t>
            </a:r>
          </a:p>
          <a:p>
            <a:endParaRPr lang="ru-RU" altLang="ja-JP" sz="1800" dirty="0">
              <a:solidFill>
                <a:srgbClr val="423030"/>
              </a:solidFill>
            </a:endParaRPr>
          </a:p>
          <a:p>
            <a:r>
              <a:rPr lang="ru-RU" altLang="ja-JP" sz="1800" dirty="0">
                <a:solidFill>
                  <a:srgbClr val="423030"/>
                </a:solidFill>
              </a:rPr>
              <a:t>-</a:t>
            </a:r>
            <a:r>
              <a:rPr lang="ru-RU" altLang="ja-JP" sz="1800" b="1" dirty="0">
                <a:solidFill>
                  <a:srgbClr val="423030"/>
                </a:solidFill>
              </a:rPr>
              <a:t> </a:t>
            </a:r>
            <a:r>
              <a:rPr lang="ru-RU" altLang="ja-JP" sz="1800" b="1" dirty="0">
                <a:solidFill>
                  <a:srgbClr val="423030"/>
                </a:solidFill>
                <a:cs typeface="Times New Roman" pitchFamily="18" charset="0"/>
              </a:rPr>
              <a:t>введено понятие обязательных учебных предметов (общие для включения во все учебные планы учебные предметы, учебные предметы по выбору из обязательных предметных областей, дополнительные учебные предметы, курсы по выбору) </a:t>
            </a:r>
            <a:endParaRPr lang="ru-RU" altLang="ja-JP" sz="1800" b="1" dirty="0">
              <a:solidFill>
                <a:srgbClr val="423030"/>
              </a:solidFill>
            </a:endParaRPr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auto">
          <a:xfrm>
            <a:off x="428596" y="4286256"/>
            <a:ext cx="5486400" cy="230832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ja-JP" sz="1800" dirty="0">
                <a:solidFill>
                  <a:srgbClr val="423030"/>
                </a:solidFill>
              </a:rPr>
              <a:t>- </a:t>
            </a:r>
            <a:r>
              <a:rPr lang="ru-RU" altLang="ja-JP" sz="1800" b="1" dirty="0">
                <a:solidFill>
                  <a:srgbClr val="423030"/>
                </a:solidFill>
                <a:cs typeface="Times New Roman" pitchFamily="18" charset="0"/>
              </a:rPr>
              <a:t>общи</a:t>
            </a:r>
            <a:r>
              <a:rPr lang="ru-RU" altLang="ja-JP" sz="1800" b="1" dirty="0">
                <a:solidFill>
                  <a:srgbClr val="423030"/>
                </a:solidFill>
              </a:rPr>
              <a:t>ми</a:t>
            </a:r>
            <a:r>
              <a:rPr lang="ru-RU" altLang="ja-JP" sz="1800" b="1" dirty="0">
                <a:solidFill>
                  <a:srgbClr val="423030"/>
                </a:solidFill>
                <a:cs typeface="Times New Roman" pitchFamily="18" charset="0"/>
              </a:rPr>
              <a:t> для включения во все учебные планы</a:t>
            </a:r>
            <a:r>
              <a:rPr lang="ru-RU" altLang="ja-JP" sz="1800" b="1" dirty="0">
                <a:solidFill>
                  <a:srgbClr val="423030"/>
                </a:solidFill>
              </a:rPr>
              <a:t> являются предметы</a:t>
            </a:r>
            <a:r>
              <a:rPr lang="ru-RU" altLang="ja-JP" sz="1800" b="1" dirty="0">
                <a:solidFill>
                  <a:srgbClr val="423030"/>
                </a:solidFill>
                <a:cs typeface="Times New Roman" pitchFamily="18" charset="0"/>
              </a:rPr>
              <a:t>: «Русский язык и литература», «Иностранный язык», «Математика: алгебра и начала математического анализа, геометрия», «История» (или «Россия в мире»), «Физическая культура», «Основы безопасности жизнедеятельности» </a:t>
            </a:r>
            <a:endParaRPr lang="ru-RU" altLang="ja-JP" sz="1000" dirty="0">
              <a:solidFill>
                <a:srgbClr val="423030"/>
              </a:solidFill>
            </a:endParaRPr>
          </a:p>
        </p:txBody>
      </p:sp>
      <p:pic>
        <p:nvPicPr>
          <p:cNvPr id="7" name="Picture 2" descr="Картинка 4 из 480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72198" y="4286256"/>
            <a:ext cx="2000232" cy="233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1447800"/>
          </a:xfrm>
          <a:prstGeom prst="rect">
            <a:avLst/>
          </a:prstGeom>
          <a:solidFill>
            <a:srgbClr val="4E383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03" name="TPQuestion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600" b="1" dirty="0">
                <a:solidFill>
                  <a:schemeClr val="bg1"/>
                </a:solidFill>
              </a:rPr>
              <a:t>Отличие ФГОС С(П)ОО от других ФГОС общего образования</a:t>
            </a: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2362200" y="2057400"/>
            <a:ext cx="6553200" cy="326548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altLang="ja-JP" sz="1800" dirty="0">
                <a:solidFill>
                  <a:srgbClr val="423030"/>
                </a:solidFill>
              </a:rPr>
              <a:t>-</a:t>
            </a:r>
            <a:r>
              <a:rPr lang="ru-RU" altLang="ja-JP" sz="1800" b="1" dirty="0">
                <a:solidFill>
                  <a:srgbClr val="423030"/>
                </a:solidFill>
              </a:rPr>
              <a:t> </a:t>
            </a:r>
            <a:r>
              <a:rPr lang="ru-RU" altLang="ja-JP" sz="1800" b="1" dirty="0">
                <a:solidFill>
                  <a:srgbClr val="423030"/>
                </a:solidFill>
                <a:cs typeface="Times New Roman" pitchFamily="18" charset="0"/>
              </a:rPr>
              <a:t>введены </a:t>
            </a:r>
            <a:r>
              <a:rPr lang="ru-RU" altLang="ja-JP" sz="1800" b="1" dirty="0">
                <a:solidFill>
                  <a:srgbClr val="423030"/>
                </a:solidFill>
              </a:rPr>
              <a:t>пять </a:t>
            </a:r>
            <a:r>
              <a:rPr lang="ru-RU" altLang="ja-JP" sz="1800" b="1" dirty="0">
                <a:solidFill>
                  <a:srgbClr val="423030"/>
                </a:solidFill>
                <a:cs typeface="Times New Roman" pitchFamily="18" charset="0"/>
              </a:rPr>
              <a:t>профил</a:t>
            </a:r>
            <a:r>
              <a:rPr lang="ru-RU" altLang="ja-JP" sz="1800" b="1" dirty="0">
                <a:solidFill>
                  <a:srgbClr val="423030"/>
                </a:solidFill>
              </a:rPr>
              <a:t>ей</a:t>
            </a:r>
            <a:r>
              <a:rPr lang="ru-RU" altLang="ja-JP" sz="1800" b="1" dirty="0">
                <a:solidFill>
                  <a:srgbClr val="423030"/>
                </a:solidFill>
                <a:cs typeface="Times New Roman" pitchFamily="18" charset="0"/>
              </a:rPr>
              <a:t> обучения</a:t>
            </a:r>
            <a:r>
              <a:rPr lang="ru-RU" altLang="ja-JP" sz="1800" b="1" dirty="0">
                <a:solidFill>
                  <a:srgbClr val="423030"/>
                </a:solidFill>
              </a:rPr>
              <a:t>:</a:t>
            </a:r>
            <a:r>
              <a:rPr lang="ru-RU" altLang="ja-JP" sz="1800" b="1" dirty="0">
                <a:solidFill>
                  <a:srgbClr val="423030"/>
                </a:solidFill>
                <a:cs typeface="Times New Roman" pitchFamily="18" charset="0"/>
              </a:rPr>
              <a:t> </a:t>
            </a:r>
            <a:r>
              <a:rPr lang="ru-RU" altLang="ja-JP" sz="1800" b="1" dirty="0" err="1">
                <a:solidFill>
                  <a:srgbClr val="423030"/>
                </a:solidFill>
                <a:cs typeface="Times New Roman" pitchFamily="18" charset="0"/>
              </a:rPr>
              <a:t>естественно-научный</a:t>
            </a:r>
            <a:r>
              <a:rPr lang="ru-RU" altLang="ja-JP" sz="1800" b="1" dirty="0">
                <a:solidFill>
                  <a:srgbClr val="423030"/>
                </a:solidFill>
                <a:cs typeface="Times New Roman" pitchFamily="18" charset="0"/>
              </a:rPr>
              <a:t>, гуманитарный, социально-экономический, технологический, универсальный </a:t>
            </a:r>
            <a:endParaRPr lang="ru-RU" altLang="ja-JP" sz="1800" b="1" dirty="0">
              <a:solidFill>
                <a:srgbClr val="423030"/>
              </a:solidFill>
            </a:endParaRPr>
          </a:p>
          <a:p>
            <a:endParaRPr lang="ru-RU" altLang="ja-JP" sz="1000" b="1" dirty="0">
              <a:solidFill>
                <a:srgbClr val="423030"/>
              </a:solidFill>
            </a:endParaRPr>
          </a:p>
          <a:p>
            <a:r>
              <a:rPr lang="ru-RU" altLang="ja-JP" sz="1800" dirty="0">
                <a:solidFill>
                  <a:srgbClr val="423030"/>
                </a:solidFill>
              </a:rPr>
              <a:t>- </a:t>
            </a:r>
            <a:r>
              <a:rPr lang="ru-RU" altLang="ja-JP" sz="1800" b="1" dirty="0">
                <a:solidFill>
                  <a:srgbClr val="423030"/>
                </a:solidFill>
                <a:cs typeface="Times New Roman" pitchFamily="18" charset="0"/>
              </a:rPr>
              <a:t>предусмотрен выбор уровня государственной (итоговой) аттестации </a:t>
            </a:r>
            <a:r>
              <a:rPr lang="ru-RU" altLang="ja-JP" sz="1800" b="1" dirty="0">
                <a:solidFill>
                  <a:srgbClr val="423030"/>
                </a:solidFill>
              </a:rPr>
              <a:t>(ГИА) </a:t>
            </a:r>
            <a:r>
              <a:rPr lang="ru-RU" altLang="ja-JP" sz="1800" b="1" dirty="0">
                <a:solidFill>
                  <a:srgbClr val="423030"/>
                </a:solidFill>
                <a:cs typeface="Times New Roman" pitchFamily="18" charset="0"/>
              </a:rPr>
              <a:t>по учебному предмету (базовый или углубленный); обязательной в форме ЕГЭ является ГИА по трем учебным предметам («Русский язык и литература», «Математика: алгебра и начала анализа, геометрия», «Иностранный язык»); допускается прохождение обучающимися ГИА по завершению изучения отдельных учебных предметов на базовом уровне после 10 класса</a:t>
            </a:r>
            <a:r>
              <a:rPr lang="ru-RU" altLang="ja-JP" sz="1800" b="1" dirty="0">
                <a:solidFill>
                  <a:srgbClr val="423030"/>
                </a:solidFill>
              </a:rPr>
              <a:t> </a:t>
            </a:r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228600" y="5572140"/>
            <a:ext cx="7915300" cy="92333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ja-JP" sz="1800" dirty="0">
                <a:solidFill>
                  <a:srgbClr val="423030"/>
                </a:solidFill>
              </a:rPr>
              <a:t>-</a:t>
            </a:r>
            <a:r>
              <a:rPr lang="ru-RU" altLang="ja-JP" sz="1800" b="1" dirty="0">
                <a:solidFill>
                  <a:srgbClr val="423030"/>
                </a:solidFill>
              </a:rPr>
              <a:t> </a:t>
            </a:r>
            <a:r>
              <a:rPr lang="ru-RU" altLang="ja-JP" sz="1800" b="1" dirty="0">
                <a:solidFill>
                  <a:srgbClr val="423030"/>
                </a:solidFill>
                <a:cs typeface="Times New Roman" pitchFamily="18" charset="0"/>
              </a:rPr>
              <a:t>количество учебных занятий за 2 года на одного обучающегося – не менее 2170 часов и не более 2590 часов (не более 37 часов в неделю)</a:t>
            </a:r>
            <a:r>
              <a:rPr lang="ru-RU" altLang="ja-JP" sz="1800" b="1" dirty="0">
                <a:solidFill>
                  <a:srgbClr val="423030"/>
                </a:solidFill>
              </a:rPr>
              <a:t> </a:t>
            </a:r>
          </a:p>
        </p:txBody>
      </p:sp>
      <p:pic>
        <p:nvPicPr>
          <p:cNvPr id="7" name="Picture 4" descr="Картинка 46 из 480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571612"/>
            <a:ext cx="2143108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0" y="0"/>
            <a:ext cx="9144000" cy="1447800"/>
          </a:xfrm>
          <a:prstGeom prst="rect">
            <a:avLst/>
          </a:prstGeom>
          <a:solidFill>
            <a:srgbClr val="4E383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0179" name="TPQuestion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600" b="1" dirty="0">
                <a:solidFill>
                  <a:schemeClr val="bg1"/>
                </a:solidFill>
              </a:rPr>
              <a:t>Отличие ФГОС С(П)ОО от других ФГОС общего образования</a:t>
            </a: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533400" y="2128838"/>
            <a:ext cx="8153400" cy="437199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altLang="ja-JP" sz="1800" dirty="0">
                <a:solidFill>
                  <a:srgbClr val="423030"/>
                </a:solidFill>
              </a:rPr>
              <a:t>-</a:t>
            </a:r>
            <a:r>
              <a:rPr lang="ru-RU" altLang="ja-JP" sz="1800" b="1" dirty="0">
                <a:solidFill>
                  <a:srgbClr val="423030"/>
                </a:solidFill>
              </a:rPr>
              <a:t> установлены требования к п</a:t>
            </a:r>
            <a:r>
              <a:rPr lang="ru-RU" altLang="ja-JP" sz="1800" b="1" dirty="0">
                <a:solidFill>
                  <a:srgbClr val="423030"/>
                </a:solidFill>
                <a:cs typeface="Times New Roman" pitchFamily="18" charset="0"/>
              </a:rPr>
              <a:t>рограмм</a:t>
            </a:r>
            <a:r>
              <a:rPr lang="ru-RU" altLang="ja-JP" sz="1800" b="1" dirty="0">
                <a:solidFill>
                  <a:srgbClr val="423030"/>
                </a:solidFill>
              </a:rPr>
              <a:t>ам</a:t>
            </a:r>
            <a:r>
              <a:rPr lang="ru-RU" altLang="ja-JP" sz="1800" b="1" dirty="0">
                <a:solidFill>
                  <a:srgbClr val="423030"/>
                </a:solidFill>
                <a:cs typeface="Times New Roman" pitchFamily="18" charset="0"/>
              </a:rPr>
              <a:t> курсов внеурочной деятельности</a:t>
            </a:r>
            <a:r>
              <a:rPr lang="ru-RU" altLang="ja-JP" sz="1800" b="1" dirty="0">
                <a:solidFill>
                  <a:srgbClr val="423030"/>
                </a:solidFill>
              </a:rPr>
              <a:t>; </a:t>
            </a:r>
          </a:p>
          <a:p>
            <a:endParaRPr lang="ru-RU" altLang="ja-JP" sz="1800" b="1" dirty="0">
              <a:solidFill>
                <a:srgbClr val="423030"/>
              </a:solidFill>
            </a:endParaRPr>
          </a:p>
          <a:p>
            <a:r>
              <a:rPr lang="ru-RU" altLang="ja-JP" sz="1800" b="1" dirty="0">
                <a:solidFill>
                  <a:srgbClr val="423030"/>
                </a:solidFill>
              </a:rPr>
              <a:t>они </a:t>
            </a:r>
            <a:r>
              <a:rPr lang="ru-RU" altLang="ja-JP" sz="1800" b="1" dirty="0">
                <a:solidFill>
                  <a:srgbClr val="423030"/>
                </a:solidFill>
                <a:cs typeface="Times New Roman" pitchFamily="18" charset="0"/>
              </a:rPr>
              <a:t>должны содержать: </a:t>
            </a:r>
            <a:endParaRPr lang="ru-RU" altLang="ja-JP" sz="1800" b="1" dirty="0">
              <a:solidFill>
                <a:srgbClr val="423030"/>
              </a:solidFill>
            </a:endParaRPr>
          </a:p>
          <a:p>
            <a:r>
              <a:rPr lang="ru-RU" altLang="ja-JP" sz="1800" b="1" dirty="0">
                <a:solidFill>
                  <a:srgbClr val="423030"/>
                </a:solidFill>
                <a:cs typeface="Times New Roman" pitchFamily="18" charset="0"/>
              </a:rPr>
              <a:t>1)</a:t>
            </a:r>
            <a:r>
              <a:rPr lang="ru-RU" altLang="ja-JP" sz="1800" b="1" dirty="0">
                <a:solidFill>
                  <a:srgbClr val="423030"/>
                </a:solidFill>
              </a:rPr>
              <a:t> </a:t>
            </a:r>
            <a:r>
              <a:rPr lang="ru-RU" altLang="ja-JP" sz="1800" b="1" dirty="0">
                <a:solidFill>
                  <a:srgbClr val="423030"/>
                </a:solidFill>
                <a:cs typeface="Times New Roman" pitchFamily="18" charset="0"/>
              </a:rPr>
              <a:t>пояснительную записку, в которой конкретизируются общие цели среднего (полного) общего образования с учётом специфики курса внеурочной деятельности;</a:t>
            </a:r>
          </a:p>
          <a:p>
            <a:r>
              <a:rPr lang="ru-RU" altLang="ja-JP" sz="1800" b="1" dirty="0">
                <a:solidFill>
                  <a:srgbClr val="423030"/>
                </a:solidFill>
                <a:cs typeface="Times New Roman" pitchFamily="18" charset="0"/>
              </a:rPr>
              <a:t>2) общую характеристику курса внеурочной деятельности;</a:t>
            </a:r>
          </a:p>
          <a:p>
            <a:r>
              <a:rPr lang="ru-RU" altLang="ja-JP" sz="1800" b="1" dirty="0">
                <a:solidFill>
                  <a:srgbClr val="423030"/>
                </a:solidFill>
                <a:cs typeface="Times New Roman" pitchFamily="18" charset="0"/>
              </a:rPr>
              <a:t>3) личностные и </a:t>
            </a:r>
            <a:r>
              <a:rPr lang="ru-RU" altLang="ja-JP" sz="1800" b="1" dirty="0" err="1">
                <a:solidFill>
                  <a:srgbClr val="423030"/>
                </a:solidFill>
                <a:cs typeface="Times New Roman" pitchFamily="18" charset="0"/>
              </a:rPr>
              <a:t>метапредметные</a:t>
            </a:r>
            <a:r>
              <a:rPr lang="ru-RU" altLang="ja-JP" sz="1800" b="1" dirty="0">
                <a:solidFill>
                  <a:srgbClr val="423030"/>
                </a:solidFill>
                <a:cs typeface="Times New Roman" pitchFamily="18" charset="0"/>
              </a:rPr>
              <a:t> результаты освоения курса внеурочной деятельности;</a:t>
            </a:r>
          </a:p>
          <a:p>
            <a:r>
              <a:rPr lang="ru-RU" altLang="ja-JP" sz="1800" b="1" dirty="0">
                <a:solidFill>
                  <a:srgbClr val="423030"/>
                </a:solidFill>
                <a:cs typeface="Times New Roman" pitchFamily="18" charset="0"/>
              </a:rPr>
              <a:t>4) содержание курса внеурочной деятельности;</a:t>
            </a:r>
          </a:p>
          <a:p>
            <a:r>
              <a:rPr lang="ru-RU" altLang="ja-JP" sz="1800" b="1" dirty="0">
                <a:solidFill>
                  <a:srgbClr val="423030"/>
                </a:solidFill>
                <a:cs typeface="Times New Roman" pitchFamily="18" charset="0"/>
              </a:rPr>
              <a:t>5)</a:t>
            </a:r>
            <a:r>
              <a:rPr lang="ru-RU" altLang="ja-JP" sz="1800" b="1" dirty="0">
                <a:solidFill>
                  <a:srgbClr val="423030"/>
                </a:solidFill>
              </a:rPr>
              <a:t> </a:t>
            </a:r>
            <a:r>
              <a:rPr lang="ru-RU" altLang="ja-JP" sz="1800" b="1" dirty="0">
                <a:solidFill>
                  <a:srgbClr val="423030"/>
                </a:solidFill>
                <a:cs typeface="Times New Roman" pitchFamily="18" charset="0"/>
              </a:rPr>
              <a:t>тематическое планирование с определением основных видов внеурочной деятельности обучающихся;</a:t>
            </a:r>
          </a:p>
          <a:p>
            <a:r>
              <a:rPr lang="ru-RU" altLang="ja-JP" sz="1800" b="1" dirty="0">
                <a:solidFill>
                  <a:srgbClr val="423030"/>
                </a:solidFill>
                <a:cs typeface="Times New Roman" pitchFamily="18" charset="0"/>
              </a:rPr>
              <a:t>6) описание учебно-методического и материально-технического обеспечения курса внеурочной деятельности.</a:t>
            </a:r>
            <a:endParaRPr lang="ru-RU" altLang="ja-JP" sz="1000" b="1" dirty="0">
              <a:solidFill>
                <a:srgbClr val="42303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0" y="0"/>
            <a:ext cx="9144000" cy="1447800"/>
          </a:xfrm>
          <a:prstGeom prst="rect">
            <a:avLst/>
          </a:prstGeom>
          <a:solidFill>
            <a:srgbClr val="4E383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131" name="TPQuestion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600" b="1" dirty="0">
                <a:solidFill>
                  <a:schemeClr val="bg1"/>
                </a:solidFill>
              </a:rPr>
              <a:t>Особенности конструирования учебного плана по ФГОС С(П)ОО</a:t>
            </a: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534988" y="1981200"/>
            <a:ext cx="7999412" cy="4419600"/>
            <a:chOff x="337" y="1200"/>
            <a:chExt cx="5039" cy="2784"/>
          </a:xfrm>
        </p:grpSpPr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384" y="1200"/>
              <a:ext cx="4992" cy="464"/>
              <a:chOff x="384" y="1920"/>
              <a:chExt cx="4992" cy="464"/>
            </a:xfrm>
          </p:grpSpPr>
          <p:sp>
            <p:nvSpPr>
              <p:cNvPr id="48137" name="AutoShape 9"/>
              <p:cNvSpPr>
                <a:spLocks noChangeArrowheads="1"/>
              </p:cNvSpPr>
              <p:nvPr/>
            </p:nvSpPr>
            <p:spPr bwMode="auto">
              <a:xfrm>
                <a:off x="384" y="1920"/>
                <a:ext cx="4992" cy="384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8138" name="Rectangle 10"/>
              <p:cNvSpPr>
                <a:spLocks noChangeArrowheads="1"/>
              </p:cNvSpPr>
              <p:nvPr/>
            </p:nvSpPr>
            <p:spPr bwMode="auto">
              <a:xfrm>
                <a:off x="481" y="1977"/>
                <a:ext cx="4604" cy="40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ru-RU" altLang="ja-JP" sz="1800" b="1" dirty="0">
                    <a:solidFill>
                      <a:srgbClr val="423030"/>
                    </a:solidFill>
                    <a:cs typeface="Times New Roman" pitchFamily="18" charset="0"/>
                  </a:rPr>
                  <a:t>в учебный план включаются шесть</a:t>
                </a:r>
                <a:r>
                  <a:rPr lang="ru-RU" altLang="ja-JP" sz="1800" b="1" dirty="0">
                    <a:solidFill>
                      <a:srgbClr val="423030"/>
                    </a:solidFill>
                  </a:rPr>
                  <a:t> </a:t>
                </a:r>
                <a:r>
                  <a:rPr lang="ru-RU" altLang="ja-JP" sz="1800" b="1" dirty="0">
                    <a:solidFill>
                      <a:srgbClr val="423030"/>
                    </a:solidFill>
                    <a:cs typeface="Times New Roman" pitchFamily="18" charset="0"/>
                  </a:rPr>
                  <a:t>общи</a:t>
                </a:r>
                <a:r>
                  <a:rPr lang="ru-RU" altLang="ja-JP" sz="1800" b="1" dirty="0">
                    <a:solidFill>
                      <a:srgbClr val="423030"/>
                    </a:solidFill>
                  </a:rPr>
                  <a:t>х</a:t>
                </a:r>
                <a:r>
                  <a:rPr lang="ru-RU" altLang="ja-JP" sz="1800" b="1" dirty="0">
                    <a:solidFill>
                      <a:srgbClr val="423030"/>
                    </a:solidFill>
                    <a:cs typeface="Times New Roman" pitchFamily="18" charset="0"/>
                  </a:rPr>
                  <a:t> для всех учебны</a:t>
                </a:r>
                <a:r>
                  <a:rPr lang="ru-RU" altLang="ja-JP" sz="1800" b="1" dirty="0">
                    <a:solidFill>
                      <a:srgbClr val="423030"/>
                    </a:solidFill>
                  </a:rPr>
                  <a:t>х</a:t>
                </a:r>
                <a:r>
                  <a:rPr lang="ru-RU" altLang="ja-JP" sz="1800" b="1" dirty="0">
                    <a:solidFill>
                      <a:srgbClr val="423030"/>
                    </a:solidFill>
                    <a:cs typeface="Times New Roman" pitchFamily="18" charset="0"/>
                  </a:rPr>
                  <a:t> предмет</a:t>
                </a:r>
                <a:r>
                  <a:rPr lang="ru-RU" altLang="ja-JP" sz="1800" b="1" dirty="0">
                    <a:solidFill>
                      <a:srgbClr val="423030"/>
                    </a:solidFill>
                  </a:rPr>
                  <a:t>ов</a:t>
                </a:r>
                <a:endParaRPr lang="ru-RU" sz="1800" b="1" dirty="0">
                  <a:solidFill>
                    <a:srgbClr val="423030"/>
                  </a:solidFill>
                </a:endParaRPr>
              </a:p>
            </p:txBody>
          </p:sp>
        </p:grpSp>
        <p:grpSp>
          <p:nvGrpSpPr>
            <p:cNvPr id="4" name="Group 22"/>
            <p:cNvGrpSpPr>
              <a:grpSpLocks/>
            </p:cNvGrpSpPr>
            <p:nvPr/>
          </p:nvGrpSpPr>
          <p:grpSpPr bwMode="auto">
            <a:xfrm>
              <a:off x="384" y="1872"/>
              <a:ext cx="4992" cy="528"/>
              <a:chOff x="384" y="2496"/>
              <a:chExt cx="4992" cy="528"/>
            </a:xfrm>
          </p:grpSpPr>
          <p:sp>
            <p:nvSpPr>
              <p:cNvPr id="48141" name="AutoShape 13"/>
              <p:cNvSpPr>
                <a:spLocks noChangeArrowheads="1"/>
              </p:cNvSpPr>
              <p:nvPr/>
            </p:nvSpPr>
            <p:spPr bwMode="auto">
              <a:xfrm>
                <a:off x="384" y="2496"/>
                <a:ext cx="4992" cy="528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8142" name="Rectangle 14"/>
              <p:cNvSpPr>
                <a:spLocks noChangeArrowheads="1"/>
              </p:cNvSpPr>
              <p:nvPr/>
            </p:nvSpPr>
            <p:spPr bwMode="auto">
              <a:xfrm>
                <a:off x="481" y="2553"/>
                <a:ext cx="4799" cy="404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/>
                <a:r>
                  <a:rPr lang="ru-RU" altLang="ja-JP" sz="1800" b="1" dirty="0">
                    <a:solidFill>
                      <a:srgbClr val="423030"/>
                    </a:solidFill>
                  </a:rPr>
                  <a:t>добавляются</a:t>
                </a:r>
                <a:r>
                  <a:rPr lang="ru-RU" altLang="ja-JP" sz="1800" b="1" dirty="0">
                    <a:solidFill>
                      <a:srgbClr val="423030"/>
                    </a:solidFill>
                    <a:cs typeface="Times New Roman" pitchFamily="18" charset="0"/>
                  </a:rPr>
                  <a:t> учебные предметы по выбору из </a:t>
                </a:r>
                <a:r>
                  <a:rPr lang="ru-RU" altLang="ja-JP" sz="1800" b="1" dirty="0">
                    <a:solidFill>
                      <a:srgbClr val="423030"/>
                    </a:solidFill>
                  </a:rPr>
                  <a:t>шести </a:t>
                </a:r>
                <a:r>
                  <a:rPr lang="ru-RU" altLang="ja-JP" sz="1800" b="1" dirty="0">
                    <a:solidFill>
                      <a:srgbClr val="423030"/>
                    </a:solidFill>
                    <a:cs typeface="Times New Roman" pitchFamily="18" charset="0"/>
                  </a:rPr>
                  <a:t>обязательных предметных областей</a:t>
                </a:r>
                <a:endParaRPr lang="ru-RU" sz="1800" b="1" dirty="0">
                  <a:solidFill>
                    <a:srgbClr val="423030"/>
                  </a:solidFill>
                  <a:cs typeface="Times New Roman" pitchFamily="18" charset="0"/>
                </a:endParaRPr>
              </a:p>
            </p:txBody>
          </p:sp>
        </p:grpSp>
        <p:grpSp>
          <p:nvGrpSpPr>
            <p:cNvPr id="5" name="Group 15"/>
            <p:cNvGrpSpPr>
              <a:grpSpLocks/>
            </p:cNvGrpSpPr>
            <p:nvPr/>
          </p:nvGrpSpPr>
          <p:grpSpPr bwMode="auto">
            <a:xfrm>
              <a:off x="337" y="2736"/>
              <a:ext cx="5039" cy="384"/>
              <a:chOff x="337" y="1920"/>
              <a:chExt cx="5039" cy="384"/>
            </a:xfrm>
          </p:grpSpPr>
          <p:sp>
            <p:nvSpPr>
              <p:cNvPr id="48144" name="AutoShape 16"/>
              <p:cNvSpPr>
                <a:spLocks noChangeArrowheads="1"/>
              </p:cNvSpPr>
              <p:nvPr/>
            </p:nvSpPr>
            <p:spPr bwMode="auto">
              <a:xfrm>
                <a:off x="384" y="1920"/>
                <a:ext cx="4992" cy="384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8145" name="Rectangle 17"/>
              <p:cNvSpPr>
                <a:spLocks noChangeArrowheads="1"/>
              </p:cNvSpPr>
              <p:nvPr/>
            </p:nvSpPr>
            <p:spPr bwMode="auto">
              <a:xfrm>
                <a:off x="337" y="1977"/>
                <a:ext cx="4827" cy="231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 algn="ctr"/>
                <a:r>
                  <a:rPr lang="ru-RU" altLang="ja-JP" sz="1800" b="1" dirty="0">
                    <a:solidFill>
                      <a:srgbClr val="423030"/>
                    </a:solidFill>
                  </a:rPr>
                  <a:t>        </a:t>
                </a:r>
                <a:r>
                  <a:rPr lang="ru-RU" altLang="ja-JP" sz="1800" b="1" dirty="0">
                    <a:solidFill>
                      <a:srgbClr val="423030"/>
                    </a:solidFill>
                    <a:cs typeface="Times New Roman" pitchFamily="18" charset="0"/>
                  </a:rPr>
                  <a:t>включаются дополнительные учебные предметы, курсы по выбору</a:t>
                </a:r>
                <a:endParaRPr lang="ru-RU" sz="1800" b="1" dirty="0">
                  <a:solidFill>
                    <a:srgbClr val="423030"/>
                  </a:solidFill>
                  <a:cs typeface="Times New Roman" pitchFamily="18" charset="0"/>
                </a:endParaRPr>
              </a:p>
            </p:txBody>
          </p:sp>
        </p:grpSp>
        <p:grpSp>
          <p:nvGrpSpPr>
            <p:cNvPr id="6" name="Group 25"/>
            <p:cNvGrpSpPr>
              <a:grpSpLocks/>
            </p:cNvGrpSpPr>
            <p:nvPr/>
          </p:nvGrpSpPr>
          <p:grpSpPr bwMode="auto">
            <a:xfrm>
              <a:off x="384" y="3456"/>
              <a:ext cx="4992" cy="528"/>
              <a:chOff x="384" y="3696"/>
              <a:chExt cx="4992" cy="528"/>
            </a:xfrm>
          </p:grpSpPr>
          <p:sp>
            <p:nvSpPr>
              <p:cNvPr id="48147" name="AutoShape 19"/>
              <p:cNvSpPr>
                <a:spLocks noChangeArrowheads="1"/>
              </p:cNvSpPr>
              <p:nvPr/>
            </p:nvSpPr>
            <p:spPr bwMode="auto">
              <a:xfrm>
                <a:off x="384" y="3696"/>
                <a:ext cx="4992" cy="528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8148" name="Rectangle 20"/>
              <p:cNvSpPr>
                <a:spLocks noChangeArrowheads="1"/>
              </p:cNvSpPr>
              <p:nvPr/>
            </p:nvSpPr>
            <p:spPr bwMode="auto">
              <a:xfrm>
                <a:off x="481" y="3753"/>
                <a:ext cx="4799" cy="404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/>
                <a:r>
                  <a:rPr lang="ru-RU" altLang="ja-JP" sz="1800" b="1" dirty="0">
                    <a:solidFill>
                      <a:srgbClr val="423030"/>
                    </a:solidFill>
                    <a:cs typeface="Times New Roman" pitchFamily="18" charset="0"/>
                  </a:rPr>
                  <a:t>должно быть предусмотрено выполнение обучающимися индивидуального проекта</a:t>
                </a:r>
                <a:endParaRPr lang="ru-RU" sz="1800" b="1" dirty="0">
                  <a:solidFill>
                    <a:srgbClr val="423030"/>
                  </a:solidFill>
                  <a:cs typeface="Times New Roman" pitchFamily="18" charset="0"/>
                </a:endParaRPr>
              </a:p>
            </p:txBody>
          </p:sp>
        </p:grpSp>
        <p:sp>
          <p:nvSpPr>
            <p:cNvPr id="48149" name="Rectangle 21"/>
            <p:cNvSpPr>
              <a:spLocks noChangeArrowheads="1"/>
            </p:cNvSpPr>
            <p:nvPr/>
          </p:nvSpPr>
          <p:spPr bwMode="auto">
            <a:xfrm>
              <a:off x="2776" y="1603"/>
              <a:ext cx="207" cy="25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ru-RU" altLang="ja-JP" sz="2000" b="1">
                  <a:solidFill>
                    <a:srgbClr val="423030"/>
                  </a:solidFill>
                </a:rPr>
                <a:t>+</a:t>
              </a:r>
            </a:p>
          </p:txBody>
        </p:sp>
        <p:sp>
          <p:nvSpPr>
            <p:cNvPr id="48151" name="Rectangle 23"/>
            <p:cNvSpPr>
              <a:spLocks noChangeArrowheads="1"/>
            </p:cNvSpPr>
            <p:nvPr/>
          </p:nvSpPr>
          <p:spPr bwMode="auto">
            <a:xfrm>
              <a:off x="2784" y="2438"/>
              <a:ext cx="207" cy="25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ru-RU" altLang="ja-JP" sz="2000" b="1">
                  <a:solidFill>
                    <a:srgbClr val="423030"/>
                  </a:solidFill>
                </a:rPr>
                <a:t>+</a:t>
              </a:r>
            </a:p>
          </p:txBody>
        </p:sp>
        <p:sp>
          <p:nvSpPr>
            <p:cNvPr id="48152" name="Rectangle 24"/>
            <p:cNvSpPr>
              <a:spLocks noChangeArrowheads="1"/>
            </p:cNvSpPr>
            <p:nvPr/>
          </p:nvSpPr>
          <p:spPr bwMode="auto">
            <a:xfrm>
              <a:off x="2784" y="3158"/>
              <a:ext cx="207" cy="25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ru-RU" altLang="ja-JP" sz="2000" b="1">
                  <a:solidFill>
                    <a:srgbClr val="423030"/>
                  </a:solidFill>
                </a:rPr>
                <a:t>+</a:t>
              </a:r>
            </a:p>
          </p:txBody>
        </p:sp>
      </p:grp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13716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Роль и место педагогического образования в стандарте общего образования 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28774"/>
            <a:ext cx="8229600" cy="4896570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1800" b="1" u="sng" dirty="0" smtClean="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800" b="1" u="sng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Федеральные </a:t>
            </a:r>
            <a:r>
              <a:rPr lang="ru-RU" sz="1800" b="1" u="sng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государственные образовательные стандарты включают в себя требования к</a:t>
            </a:r>
            <a:r>
              <a:rPr lang="ru-RU" sz="1800" b="1" u="sng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1800" b="1" u="sng" dirty="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</a:pPr>
            <a:r>
              <a:rPr lang="ru-RU" sz="24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1) </a:t>
            </a:r>
            <a:r>
              <a:rPr lang="ru-RU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структуре</a:t>
            </a:r>
            <a:r>
              <a:rPr lang="ru-RU" sz="24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основных образовательных программ, в том числе требования к соотношению частей основной образовательной программы и их объему, а также к соотношению обязательной части основной образовательной программы и части, формируемой участниками образовательного процесса</a:t>
            </a:r>
            <a:r>
              <a:rPr lang="ru-RU" sz="24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;</a:t>
            </a:r>
          </a:p>
          <a:p>
            <a:pPr>
              <a:lnSpc>
                <a:spcPct val="80000"/>
              </a:lnSpc>
              <a:buNone/>
            </a:pPr>
            <a:endParaRPr lang="ru-RU" sz="2400" dirty="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</a:pPr>
            <a:r>
              <a:rPr lang="ru-RU" sz="24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2)</a:t>
            </a:r>
            <a:r>
              <a:rPr lang="ru-RU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условиям </a:t>
            </a:r>
            <a:r>
              <a:rPr lang="ru-RU" sz="24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реализации основных образовательных программ, в том числе кадровым, финансовым, материально-техническим и иным условиям</a:t>
            </a:r>
            <a:r>
              <a:rPr lang="ru-RU" sz="24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;</a:t>
            </a:r>
          </a:p>
          <a:p>
            <a:pPr>
              <a:lnSpc>
                <a:spcPct val="80000"/>
              </a:lnSpc>
              <a:buNone/>
            </a:pPr>
            <a:endParaRPr lang="ru-RU" sz="2400" dirty="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</a:pPr>
            <a:r>
              <a:rPr lang="ru-RU" sz="24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3) </a:t>
            </a:r>
            <a:r>
              <a:rPr lang="ru-RU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результатам</a:t>
            </a:r>
            <a:r>
              <a:rPr lang="ru-RU" sz="24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освоения основных образовательных программ. </a:t>
            </a:r>
          </a:p>
          <a:p>
            <a:pPr>
              <a:lnSpc>
                <a:spcPct val="80000"/>
              </a:lnSpc>
            </a:pPr>
            <a:endParaRPr lang="ru-RU" sz="2400" dirty="0" smtClean="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</a:pPr>
            <a:endParaRPr lang="ru-RU" sz="1800" dirty="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2867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867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867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867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animBg="1"/>
      <p:bldP spid="28675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1"/>
          <p:cNvSpPr txBox="1">
            <a:spLocks noChangeArrowheads="1"/>
          </p:cNvSpPr>
          <p:nvPr/>
        </p:nvSpPr>
        <p:spPr bwMode="auto">
          <a:xfrm>
            <a:off x="1" y="-2698750"/>
            <a:ext cx="8143900" cy="119983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342900" indent="-327025">
              <a:spcBef>
                <a:spcPts val="800"/>
              </a:spcBef>
              <a:buClrTx/>
              <a:buSzPct val="4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ru-RU" sz="3200" dirty="0">
              <a:solidFill>
                <a:srgbClr val="000000"/>
              </a:solidFill>
              <a:latin typeface="Calibri" pitchFamily="34" charset="0"/>
              <a:ea typeface="Microsoft YaHei" pitchFamily="34" charset="-122"/>
            </a:endParaRPr>
          </a:p>
          <a:p>
            <a:pPr marL="342900" indent="-327025">
              <a:spcBef>
                <a:spcPts val="800"/>
              </a:spcBef>
              <a:buClrTx/>
              <a:buSzPct val="4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ru-RU" sz="3200" dirty="0">
              <a:solidFill>
                <a:srgbClr val="000000"/>
              </a:solidFill>
              <a:latin typeface="Calibri" pitchFamily="34" charset="0"/>
              <a:ea typeface="Microsoft YaHei" pitchFamily="34" charset="-122"/>
            </a:endParaRPr>
          </a:p>
          <a:p>
            <a:pPr marL="342900" indent="-327025">
              <a:spcBef>
                <a:spcPts val="800"/>
              </a:spcBef>
              <a:buClrTx/>
              <a:buSzPct val="4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ru-RU" sz="3200" dirty="0">
              <a:solidFill>
                <a:srgbClr val="000000"/>
              </a:solidFill>
              <a:latin typeface="Calibri" pitchFamily="34" charset="0"/>
              <a:ea typeface="Microsoft YaHei" pitchFamily="34" charset="-122"/>
            </a:endParaRPr>
          </a:p>
          <a:p>
            <a:pPr marL="342900" indent="-327025">
              <a:spcBef>
                <a:spcPts val="800"/>
              </a:spcBef>
              <a:buClrTx/>
              <a:buSzPct val="4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ru-RU" sz="3200" dirty="0">
              <a:solidFill>
                <a:srgbClr val="000000"/>
              </a:solidFill>
              <a:latin typeface="Calibri" pitchFamily="34" charset="0"/>
              <a:ea typeface="Microsoft YaHei" pitchFamily="34" charset="-122"/>
            </a:endParaRPr>
          </a:p>
          <a:p>
            <a:pPr marL="342900" indent="-327025">
              <a:spcBef>
                <a:spcPts val="800"/>
              </a:spcBef>
              <a:buClrTx/>
              <a:buSzPct val="4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ru-RU" sz="3200" dirty="0">
              <a:solidFill>
                <a:srgbClr val="000000"/>
              </a:solidFill>
              <a:latin typeface="Calibri" pitchFamily="34" charset="0"/>
              <a:ea typeface="Microsoft YaHei" pitchFamily="34" charset="-122"/>
            </a:endParaRPr>
          </a:p>
          <a:p>
            <a:pPr marL="342900" indent="-327025">
              <a:spcBef>
                <a:spcPts val="800"/>
              </a:spcBef>
              <a:buClrTx/>
              <a:buSzPct val="4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ru-RU" sz="3200" dirty="0">
              <a:solidFill>
                <a:srgbClr val="000000"/>
              </a:solidFill>
              <a:latin typeface="Calibri" pitchFamily="34" charset="0"/>
              <a:ea typeface="Microsoft YaHei" pitchFamily="34" charset="-122"/>
            </a:endParaRPr>
          </a:p>
          <a:p>
            <a:pPr marL="342900" indent="-327025">
              <a:spcBef>
                <a:spcPts val="800"/>
              </a:spcBef>
              <a:buClrTx/>
              <a:buSzPct val="4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27025" algn="ctr">
              <a:spcBef>
                <a:spcPts val="800"/>
              </a:spcBef>
              <a:buSzPct val="4500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2400" dirty="0" smtClean="0"/>
              <a:t>От ступени к ступени </a:t>
            </a:r>
            <a:r>
              <a:rPr lang="ru-RU" sz="2400" b="1" dirty="0" smtClean="0"/>
              <a:t>меняется соотношение обязательной части образовательной программы и части, формируемой участниками образовательного процесса:</a:t>
            </a:r>
          </a:p>
          <a:p>
            <a:pPr marL="342900" indent="-327025">
              <a:spcBef>
                <a:spcPts val="800"/>
              </a:spcBef>
              <a:buClrTx/>
              <a:buSzPct val="4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Обязательная 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часть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ООП ООО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составляет:</a:t>
            </a:r>
          </a:p>
          <a:p>
            <a:pPr marL="342900" indent="-327025">
              <a:spcBef>
                <a:spcPts val="800"/>
              </a:spcBef>
              <a:buClrTx/>
              <a:buSzPct val="4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Начальная школа - 80 % </a:t>
            </a:r>
          </a:p>
          <a:p>
            <a:pPr marL="342900" indent="-327025">
              <a:spcBef>
                <a:spcPts val="800"/>
              </a:spcBef>
              <a:buClrTx/>
              <a:buSzPct val="4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Средняя школа - 70%</a:t>
            </a:r>
          </a:p>
          <a:p>
            <a:pPr marL="342900" indent="-327025">
              <a:spcBef>
                <a:spcPts val="800"/>
              </a:spcBef>
              <a:buClrTx/>
              <a:buSzPct val="4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Старшая школа – 60 %</a:t>
            </a:r>
            <a:endParaRPr lang="ru-RU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27025">
              <a:spcBef>
                <a:spcPts val="800"/>
              </a:spcBef>
              <a:buClrTx/>
              <a:buSzPct val="4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Часть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формируемая участниками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образовательного процесса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 общего объёма основной образовательной программы основного общего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образования:</a:t>
            </a:r>
          </a:p>
          <a:p>
            <a:pPr marL="342900" indent="-327025">
              <a:spcBef>
                <a:spcPts val="800"/>
              </a:spcBef>
              <a:buClrTx/>
              <a:buSzPct val="4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Начальная школа - 20 % </a:t>
            </a:r>
          </a:p>
          <a:p>
            <a:pPr marL="800100" lvl="1" indent="-327025">
              <a:spcBef>
                <a:spcPts val="800"/>
              </a:spcBef>
              <a:buSzPct val="4500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Средняя школа - 30%</a:t>
            </a:r>
          </a:p>
          <a:p>
            <a:pPr marL="342900" indent="-327025">
              <a:spcBef>
                <a:spcPts val="800"/>
              </a:spcBef>
              <a:buClrTx/>
              <a:buSzPct val="4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Старшая школа – 40 % </a:t>
            </a:r>
            <a:endParaRPr lang="ru-RU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27025">
              <a:spcBef>
                <a:spcPts val="800"/>
              </a:spcBef>
              <a:buClrTx/>
              <a:buSzPct val="4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ru-RU" sz="2400" dirty="0">
              <a:solidFill>
                <a:srgbClr val="FF0000"/>
              </a:solidFill>
              <a:latin typeface="Calibri" pitchFamily="34" charset="0"/>
              <a:ea typeface="Microsoft YaHei" pitchFamily="34" charset="-122"/>
            </a:endParaRPr>
          </a:p>
          <a:p>
            <a:pPr marL="342900" indent="-327025" algn="ctr">
              <a:spcBef>
                <a:spcPts val="800"/>
              </a:spcBef>
              <a:buClrTx/>
              <a:buSzPct val="4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ru-RU" sz="2400" dirty="0">
              <a:solidFill>
                <a:srgbClr val="FF0000"/>
              </a:solidFill>
              <a:latin typeface="Calibri" pitchFamily="34" charset="0"/>
              <a:ea typeface="Microsoft YaHei" pitchFamily="34" charset="-122"/>
            </a:endParaRPr>
          </a:p>
          <a:p>
            <a:pPr marL="342900" indent="-327025" algn="ctr">
              <a:spcBef>
                <a:spcPts val="800"/>
              </a:spcBef>
              <a:buClrTx/>
              <a:buSzPct val="4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ru-RU" sz="2400" dirty="0">
              <a:solidFill>
                <a:srgbClr val="FF0000"/>
              </a:solidFill>
              <a:latin typeface="Calibri" pitchFamily="34" charset="0"/>
              <a:ea typeface="Microsoft YaHei" pitchFamily="34" charset="-122"/>
            </a:endParaRPr>
          </a:p>
          <a:p>
            <a:pPr marL="342900" indent="-327025" algn="ctr">
              <a:spcBef>
                <a:spcPts val="800"/>
              </a:spcBef>
              <a:buClrTx/>
              <a:buSzPct val="4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ru-RU" sz="2400" dirty="0">
              <a:solidFill>
                <a:srgbClr val="FF0000"/>
              </a:solidFill>
              <a:latin typeface="Calibri" pitchFamily="34" charset="0"/>
              <a:ea typeface="Microsoft YaHei" pitchFamily="34" charset="-122"/>
            </a:endParaRPr>
          </a:p>
          <a:p>
            <a:pPr marL="342900" indent="-327025" algn="ctr">
              <a:spcBef>
                <a:spcPts val="800"/>
              </a:spcBef>
              <a:buClrTx/>
              <a:buSzPct val="4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ru-RU" sz="3200" dirty="0">
              <a:solidFill>
                <a:srgbClr val="FF0000"/>
              </a:solidFill>
              <a:latin typeface="Calibri" pitchFamily="34" charset="0"/>
              <a:ea typeface="Microsoft YaHei" pitchFamily="34" charset="-122"/>
            </a:endParaRPr>
          </a:p>
          <a:p>
            <a:pPr marL="342900" indent="-327025" algn="ctr">
              <a:spcBef>
                <a:spcPts val="800"/>
              </a:spcBef>
              <a:buClrTx/>
              <a:buSzPct val="4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ru-RU" sz="3200" dirty="0">
              <a:solidFill>
                <a:srgbClr val="000000"/>
              </a:solidFill>
              <a:latin typeface="Calibri" pitchFamily="34" charset="0"/>
              <a:ea typeface="Microsoft YaHei" pitchFamily="34" charset="-122"/>
            </a:endParaRPr>
          </a:p>
          <a:p>
            <a:pPr marL="342900" indent="-327025" algn="just">
              <a:spcBef>
                <a:spcPts val="800"/>
              </a:spcBef>
              <a:buClrTx/>
              <a:buSzPct val="4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ru-RU" sz="3200" dirty="0">
              <a:solidFill>
                <a:srgbClr val="000000"/>
              </a:solidFill>
              <a:latin typeface="Calibri" pitchFamily="34" charset="0"/>
              <a:ea typeface="Microsoft YaHei" pitchFamily="34" charset="-122"/>
            </a:endParaRP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899592" y="-1179512"/>
            <a:ext cx="8488363" cy="11437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>
              <a:buClrTx/>
              <a:buSzPct val="45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300" b="1" i="1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             </a:t>
            </a:r>
          </a:p>
          <a:p>
            <a:pPr algn="ctr">
              <a:buClrTx/>
              <a:buSzPct val="45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3300" b="1" i="1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  <a:p>
            <a:pPr algn="ctr">
              <a:buClrTx/>
              <a:buSzPct val="45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3300" b="1" i="1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  <a:p>
            <a:pPr algn="ctr">
              <a:buClrTx/>
              <a:buSzPct val="45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3300" b="1" i="1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  <a:p>
            <a:pPr algn="ctr">
              <a:buClrTx/>
              <a:buSzPct val="45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3300" b="1" i="1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  <a:p>
            <a:pPr algn="ctr">
              <a:buClrTx/>
              <a:buSzPct val="45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3300" b="1" i="1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  <a:p>
            <a:pPr algn="ctr">
              <a:buClrTx/>
              <a:buSzPct val="45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3300" b="1" i="1">
              <a:solidFill>
                <a:srgbClr val="FF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  <a:p>
            <a:pPr algn="ctr">
              <a:buClrTx/>
              <a:buSzPct val="45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900">
              <a:solidFill>
                <a:srgbClr val="FF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  <a:p>
            <a:pPr algn="ctr">
              <a:buClrTx/>
              <a:buSzPct val="45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900" b="1" i="1">
              <a:solidFill>
                <a:srgbClr val="FF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  <a:p>
            <a:pPr algn="just">
              <a:buClrTx/>
              <a:buSzPct val="45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900" i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Tx/>
              <a:buSzPct val="45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9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  <a:p>
            <a:pPr algn="just">
              <a:buClrTx/>
              <a:buSzPct val="45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33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  <a:p>
            <a:pPr algn="just">
              <a:buClrTx/>
              <a:buSzPct val="45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3300" b="1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  <a:p>
            <a:pPr algn="just">
              <a:buClrTx/>
              <a:buSzPct val="45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33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  <a:p>
            <a:pPr algn="ctr">
              <a:buClrTx/>
              <a:buSzPct val="45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3300" b="1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  <a:p>
            <a:pPr algn="just">
              <a:buClrTx/>
              <a:buSzPct val="45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33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  <a:p>
            <a:pPr algn="ctr">
              <a:buClrTx/>
              <a:buSzPct val="45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3300" b="1" i="1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  <a:p>
            <a:pPr algn="just">
              <a:buClrTx/>
              <a:buSzPct val="45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33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  <a:p>
            <a:pPr algn="ctr">
              <a:buClrTx/>
              <a:buSzPct val="45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33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2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03925" y="2636912"/>
            <a:ext cx="3140075" cy="857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87" name="Rectangle 23"/>
          <p:cNvSpPr>
            <a:spLocks noChangeArrowheads="1"/>
          </p:cNvSpPr>
          <p:nvPr/>
        </p:nvSpPr>
        <p:spPr bwMode="auto">
          <a:xfrm>
            <a:off x="642910" y="620688"/>
            <a:ext cx="6786610" cy="9540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Требования к </a:t>
            </a:r>
            <a:r>
              <a:rPr lang="ru-RU" sz="28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структуре</a:t>
            </a:r>
            <a:r>
              <a:rPr lang="ru-RU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основной</a:t>
            </a:r>
            <a: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 </a:t>
            </a:r>
            <a:r>
              <a:rPr lang="ru-RU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образовательной программы</a:t>
            </a:r>
          </a:p>
        </p:txBody>
      </p:sp>
      <p:sp>
        <p:nvSpPr>
          <p:cNvPr id="41987" name="AutoShape 26"/>
          <p:cNvSpPr>
            <a:spLocks noChangeArrowheads="1"/>
          </p:cNvSpPr>
          <p:nvPr/>
        </p:nvSpPr>
        <p:spPr bwMode="auto">
          <a:xfrm>
            <a:off x="250825" y="1700213"/>
            <a:ext cx="8642350" cy="100806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b="1" dirty="0">
                <a:latin typeface="+mn-lt"/>
                <a:cs typeface="Tahoma" pitchFamily="34" charset="0"/>
              </a:rPr>
              <a:t>ТРЕБОВАНИЯ</a:t>
            </a:r>
          </a:p>
        </p:txBody>
      </p:sp>
      <p:sp>
        <p:nvSpPr>
          <p:cNvPr id="41988" name="AutoShape 27"/>
          <p:cNvSpPr>
            <a:spLocks noChangeArrowheads="1"/>
          </p:cNvSpPr>
          <p:nvPr/>
        </p:nvSpPr>
        <p:spPr bwMode="auto">
          <a:xfrm rot="5400000">
            <a:off x="495300" y="2997201"/>
            <a:ext cx="719137" cy="576262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62492" name="AutoShape 8"/>
          <p:cNvSpPr>
            <a:spLocks noChangeArrowheads="1"/>
          </p:cNvSpPr>
          <p:nvPr/>
        </p:nvSpPr>
        <p:spPr bwMode="auto">
          <a:xfrm>
            <a:off x="1428750" y="4000500"/>
            <a:ext cx="1114425" cy="165576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1400" u="sng" dirty="0">
              <a:latin typeface="Arial" pitchFamily="34" charset="0"/>
            </a:endParaRPr>
          </a:p>
          <a:p>
            <a:pPr marL="342900" indent="-342900" algn="ctr">
              <a:defRPr/>
            </a:pPr>
            <a:endParaRPr lang="ru-RU" dirty="0"/>
          </a:p>
          <a:p>
            <a:pPr marL="342900" indent="-342900" algn="ctr">
              <a:defRPr/>
            </a:pPr>
            <a:endParaRPr lang="ru-RU" dirty="0"/>
          </a:p>
          <a:p>
            <a:pPr marL="342900" indent="-342900" algn="ctr">
              <a:defRPr/>
            </a:pPr>
            <a:endParaRPr lang="ru-RU" dirty="0"/>
          </a:p>
          <a:p>
            <a:pPr marL="342900" indent="-342900" algn="ctr">
              <a:defRPr/>
            </a:pPr>
            <a:r>
              <a:rPr lang="ru-RU" sz="1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Планируемые</a:t>
            </a:r>
            <a:endParaRPr lang="ru-RU" sz="1200" b="1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marL="342900" indent="-342900" algn="ctr">
              <a:defRPr/>
            </a:pPr>
            <a:r>
              <a:rPr lang="ru-RU" sz="1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результаты</a:t>
            </a:r>
            <a:endParaRPr lang="ru-RU" sz="1200" b="1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  <a:defRPr/>
            </a:pPr>
            <a:endParaRPr lang="ru-RU" sz="1400" u="sng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u="sng" dirty="0">
              <a:latin typeface="Arial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pitchFamily="34" charset="0"/>
            </a:endParaRPr>
          </a:p>
        </p:txBody>
      </p:sp>
      <p:sp>
        <p:nvSpPr>
          <p:cNvPr id="62494" name="AutoShape 8"/>
          <p:cNvSpPr>
            <a:spLocks noChangeArrowheads="1"/>
          </p:cNvSpPr>
          <p:nvPr/>
        </p:nvSpPr>
        <p:spPr bwMode="auto">
          <a:xfrm>
            <a:off x="5715000" y="4059238"/>
            <a:ext cx="1079500" cy="165576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1400" u="sng" dirty="0">
              <a:latin typeface="Arial" pitchFamily="34" charset="0"/>
            </a:endParaRPr>
          </a:p>
          <a:p>
            <a:pPr marL="342900" indent="-342900" algn="ctr">
              <a:defRPr/>
            </a:pPr>
            <a:endParaRPr lang="ru-RU" dirty="0"/>
          </a:p>
          <a:p>
            <a:pPr marL="342900" indent="-342900" algn="ctr">
              <a:defRPr/>
            </a:pPr>
            <a:endParaRPr lang="ru-RU" dirty="0"/>
          </a:p>
          <a:p>
            <a:pPr marL="342900" indent="-342900" algn="ctr">
              <a:defRPr/>
            </a:pPr>
            <a:endParaRPr lang="ru-RU" dirty="0"/>
          </a:p>
          <a:p>
            <a:pPr marL="342900" indent="-342900" algn="ctr">
              <a:defRPr/>
            </a:pPr>
            <a:endParaRPr lang="ru-RU" sz="1200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marL="342900" indent="-342900" algn="ctr">
              <a:defRPr/>
            </a:pPr>
            <a:endParaRPr lang="ru-RU" sz="1200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marL="342900" indent="-342900" algn="ctr">
              <a:defRPr/>
            </a:pPr>
            <a:endParaRPr lang="ru-RU" sz="1200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marL="342900" indent="-342900" algn="ctr">
              <a:defRPr/>
            </a:pPr>
            <a:endParaRPr lang="ru-RU" sz="1200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marL="342900" indent="-342900" algn="ctr">
              <a:defRPr/>
            </a:pPr>
            <a:r>
              <a:rPr lang="ru-RU" sz="1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Программа</a:t>
            </a:r>
            <a:endParaRPr lang="ru-RU" sz="1200" b="1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marL="342900" indent="-342900" algn="ctr">
              <a:defRPr/>
            </a:pPr>
            <a:r>
              <a:rPr lang="ru-RU" sz="1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формиро</a:t>
            </a:r>
            <a:r>
              <a:rPr lang="ru-RU" sz="1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-</a:t>
            </a:r>
          </a:p>
          <a:p>
            <a:pPr marL="342900" indent="-342900" algn="ctr">
              <a:defRPr/>
            </a:pPr>
            <a:r>
              <a:rPr lang="ru-RU" sz="1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вания</a:t>
            </a:r>
            <a:endParaRPr lang="ru-RU" sz="1200" b="1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marL="342900" indent="-342900" algn="ctr">
              <a:defRPr/>
            </a:pPr>
            <a:r>
              <a:rPr lang="ru-RU" sz="1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культуры</a:t>
            </a:r>
          </a:p>
          <a:p>
            <a:pPr marL="342900" indent="-342900" algn="ctr">
              <a:defRPr/>
            </a:pPr>
            <a:r>
              <a:rPr lang="ru-RU" sz="1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здорового</a:t>
            </a:r>
          </a:p>
          <a:p>
            <a:pPr marL="342900" indent="-342900" algn="ctr">
              <a:defRPr/>
            </a:pPr>
            <a:r>
              <a:rPr lang="ru-RU" sz="1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и</a:t>
            </a:r>
          </a:p>
          <a:p>
            <a:pPr marL="342900" indent="-342900" algn="ctr">
              <a:defRPr/>
            </a:pPr>
            <a:r>
              <a:rPr lang="ru-RU" sz="1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безопасного</a:t>
            </a:r>
          </a:p>
          <a:p>
            <a:pPr marL="342900" indent="-342900" algn="ctr">
              <a:defRPr/>
            </a:pPr>
            <a:r>
              <a:rPr lang="ru-RU" sz="1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образа</a:t>
            </a:r>
          </a:p>
          <a:p>
            <a:pPr marL="342900" indent="-342900" algn="ctr">
              <a:defRPr/>
            </a:pPr>
            <a:r>
              <a:rPr lang="ru-RU" sz="1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жизни</a:t>
            </a:r>
            <a:endParaRPr lang="ru-RU" sz="1200" b="1" u="sng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b="1" u="sng" dirty="0">
              <a:latin typeface="Arial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pitchFamily="34" charset="0"/>
            </a:endParaRPr>
          </a:p>
        </p:txBody>
      </p:sp>
      <p:sp>
        <p:nvSpPr>
          <p:cNvPr id="62495" name="AutoShape 8"/>
          <p:cNvSpPr>
            <a:spLocks noChangeArrowheads="1"/>
          </p:cNvSpPr>
          <p:nvPr/>
        </p:nvSpPr>
        <p:spPr bwMode="auto">
          <a:xfrm>
            <a:off x="2635250" y="4000500"/>
            <a:ext cx="793750" cy="165576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1400" u="sng" dirty="0">
              <a:latin typeface="Arial" pitchFamily="34" charset="0"/>
            </a:endParaRPr>
          </a:p>
          <a:p>
            <a:pPr marL="342900" indent="-342900" algn="ctr">
              <a:defRPr/>
            </a:pPr>
            <a:endParaRPr lang="ru-RU" dirty="0"/>
          </a:p>
          <a:p>
            <a:pPr marL="342900" indent="-342900" algn="ctr">
              <a:defRPr/>
            </a:pPr>
            <a:endParaRPr lang="ru-RU" dirty="0"/>
          </a:p>
          <a:p>
            <a:pPr marL="342900" indent="-342900" algn="ctr">
              <a:defRPr/>
            </a:pPr>
            <a:endParaRPr lang="ru-RU" dirty="0"/>
          </a:p>
          <a:p>
            <a:pPr marL="342900" indent="-342900" algn="ctr">
              <a:defRPr/>
            </a:pPr>
            <a:endParaRPr lang="ru-RU" sz="1200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marL="342900" indent="-342900" algn="ctr">
              <a:defRPr/>
            </a:pPr>
            <a:endParaRPr lang="ru-RU" sz="1200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marL="342900" indent="-342900" algn="ctr">
              <a:defRPr/>
            </a:pPr>
            <a:endParaRPr lang="ru-RU" sz="1200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marL="342900" indent="-342900" algn="ctr">
              <a:defRPr/>
            </a:pPr>
            <a:r>
              <a:rPr lang="ru-RU" sz="1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Базисный</a:t>
            </a:r>
            <a:endParaRPr lang="ru-RU" sz="1200" b="1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marL="342900" indent="-342900" algn="ctr">
              <a:defRPr/>
            </a:pPr>
            <a:r>
              <a:rPr lang="ru-RU" sz="1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учебный</a:t>
            </a:r>
          </a:p>
          <a:p>
            <a:pPr marL="342900" indent="-342900" algn="ctr">
              <a:defRPr/>
            </a:pPr>
            <a:r>
              <a:rPr lang="ru-RU" sz="1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план</a:t>
            </a: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  <a:defRPr/>
            </a:pPr>
            <a:endParaRPr lang="ru-RU" sz="1200" u="sng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u="sng" dirty="0">
              <a:latin typeface="Arial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pitchFamily="34" charset="0"/>
            </a:endParaRPr>
          </a:p>
        </p:txBody>
      </p:sp>
      <p:sp>
        <p:nvSpPr>
          <p:cNvPr id="62496" name="AutoShape 8"/>
          <p:cNvSpPr>
            <a:spLocks noChangeArrowheads="1"/>
          </p:cNvSpPr>
          <p:nvPr/>
        </p:nvSpPr>
        <p:spPr bwMode="auto">
          <a:xfrm>
            <a:off x="3571875" y="4071938"/>
            <a:ext cx="1046163" cy="165576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1400" u="sng" dirty="0">
              <a:latin typeface="Arial" pitchFamily="34" charset="0"/>
            </a:endParaRPr>
          </a:p>
          <a:p>
            <a:pPr marL="342900" indent="-342900" algn="ctr">
              <a:defRPr/>
            </a:pPr>
            <a:endParaRPr lang="ru-RU" dirty="0"/>
          </a:p>
          <a:p>
            <a:pPr marL="342900" indent="-342900" algn="ctr">
              <a:defRPr/>
            </a:pPr>
            <a:endParaRPr lang="ru-RU" dirty="0"/>
          </a:p>
          <a:p>
            <a:pPr marL="342900" indent="-342900" algn="ctr">
              <a:defRPr/>
            </a:pPr>
            <a:endParaRPr lang="ru-RU" dirty="0"/>
          </a:p>
          <a:p>
            <a:pPr marL="342900" indent="-342900" algn="ctr">
              <a:defRPr/>
            </a:pPr>
            <a:endParaRPr lang="ru-RU" sz="1200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marL="342900" indent="-342900" algn="ctr">
              <a:defRPr/>
            </a:pPr>
            <a:endParaRPr lang="ru-RU" sz="1200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marL="342900" indent="-342900" algn="ctr">
              <a:defRPr/>
            </a:pPr>
            <a:endParaRPr lang="ru-RU" sz="1200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marL="342900" indent="-342900" algn="ctr">
              <a:defRPr/>
            </a:pPr>
            <a:r>
              <a:rPr lang="ru-RU" sz="1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Программа</a:t>
            </a:r>
            <a:endParaRPr lang="ru-RU" sz="1200" b="1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marL="342900" indent="-342900" algn="ctr">
              <a:defRPr/>
            </a:pPr>
            <a:r>
              <a:rPr lang="ru-RU" sz="1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формиро</a:t>
            </a:r>
            <a:r>
              <a:rPr lang="ru-RU" sz="1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-</a:t>
            </a:r>
          </a:p>
          <a:p>
            <a:pPr marL="342900" indent="-342900" algn="ctr">
              <a:defRPr/>
            </a:pPr>
            <a:r>
              <a:rPr lang="ru-RU" sz="1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вания</a:t>
            </a:r>
            <a:endParaRPr lang="ru-RU" sz="1200" b="1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marL="342900" indent="-342900" algn="ctr">
              <a:defRPr/>
            </a:pPr>
            <a:r>
              <a:rPr lang="ru-RU" sz="1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УУД</a:t>
            </a: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  <a:defRPr/>
            </a:pPr>
            <a:endParaRPr lang="ru-RU" sz="1400" b="1" u="sng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u="sng" dirty="0">
              <a:latin typeface="Arial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pitchFamily="34" charset="0"/>
            </a:endParaRPr>
          </a:p>
        </p:txBody>
      </p:sp>
      <p:sp>
        <p:nvSpPr>
          <p:cNvPr id="62497" name="AutoShape 8"/>
          <p:cNvSpPr>
            <a:spLocks noChangeArrowheads="1"/>
          </p:cNvSpPr>
          <p:nvPr/>
        </p:nvSpPr>
        <p:spPr bwMode="auto">
          <a:xfrm>
            <a:off x="214313" y="4000500"/>
            <a:ext cx="1143000" cy="164306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1400" u="sng" dirty="0">
              <a:latin typeface="Arial" pitchFamily="34" charset="0"/>
            </a:endParaRPr>
          </a:p>
          <a:p>
            <a:pPr marL="342900" indent="-342900" algn="ctr">
              <a:defRPr/>
            </a:pPr>
            <a:endParaRPr lang="ru-RU" dirty="0"/>
          </a:p>
          <a:p>
            <a:pPr marL="342900" indent="-342900" algn="ctr">
              <a:defRPr/>
            </a:pPr>
            <a:endParaRPr lang="ru-RU" dirty="0"/>
          </a:p>
          <a:p>
            <a:pPr marL="342900" indent="-342900" algn="ctr">
              <a:defRPr/>
            </a:pPr>
            <a:endParaRPr lang="ru-RU" dirty="0"/>
          </a:p>
          <a:p>
            <a:pPr marL="342900" indent="-342900" algn="ctr">
              <a:defRPr/>
            </a:pPr>
            <a:endParaRPr lang="en-US" dirty="0"/>
          </a:p>
          <a:p>
            <a:pPr marL="342900" indent="-342900" algn="ctr">
              <a:defRPr/>
            </a:pPr>
            <a:endParaRPr lang="ru-RU" sz="1200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marL="342900" indent="-342900" algn="ctr">
              <a:defRPr/>
            </a:pPr>
            <a:endParaRPr lang="ru-RU" sz="1200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marL="342900" indent="-342900" algn="ctr">
              <a:defRPr/>
            </a:pPr>
            <a:endParaRPr lang="ru-RU" sz="1200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marL="342900" indent="-342900" algn="ctr">
              <a:defRPr/>
            </a:pPr>
            <a:r>
              <a:rPr lang="ru-RU" sz="1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Программа</a:t>
            </a:r>
            <a:endParaRPr lang="ru-RU" sz="1200" b="1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marL="342900" indent="-342900" algn="ctr">
              <a:defRPr/>
            </a:pPr>
            <a:r>
              <a:rPr lang="ru-RU" sz="1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духовно-</a:t>
            </a:r>
          </a:p>
          <a:p>
            <a:pPr marL="342900" indent="-342900" algn="ctr">
              <a:defRPr/>
            </a:pPr>
            <a:r>
              <a:rPr lang="ru-RU" sz="1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нравственного</a:t>
            </a:r>
          </a:p>
          <a:p>
            <a:pPr marL="342900" indent="-342900" algn="ctr">
              <a:defRPr/>
            </a:pPr>
            <a:r>
              <a:rPr lang="ru-RU" sz="1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развития </a:t>
            </a:r>
          </a:p>
          <a:p>
            <a:pPr marL="342900" indent="-342900" algn="ctr">
              <a:defRPr/>
            </a:pPr>
            <a:r>
              <a:rPr lang="ru-RU" sz="1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и </a:t>
            </a:r>
          </a:p>
          <a:p>
            <a:pPr marL="342900" indent="-342900" algn="ctr">
              <a:defRPr/>
            </a:pPr>
            <a:r>
              <a:rPr lang="ru-RU" sz="1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воспитания</a:t>
            </a:r>
          </a:p>
          <a:p>
            <a:pPr marL="342900" indent="-342900" algn="ctr">
              <a:defRPr/>
            </a:pPr>
            <a:endParaRPr lang="ru-RU" sz="1200" b="1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  <a:defRPr/>
            </a:pPr>
            <a:endParaRPr lang="ru-RU" sz="1400" u="sng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u="sng" dirty="0">
              <a:latin typeface="Arial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pitchFamily="34" charset="0"/>
            </a:endParaRPr>
          </a:p>
        </p:txBody>
      </p:sp>
      <p:sp>
        <p:nvSpPr>
          <p:cNvPr id="62498" name="AutoShape 8"/>
          <p:cNvSpPr>
            <a:spLocks noChangeArrowheads="1"/>
          </p:cNvSpPr>
          <p:nvPr/>
        </p:nvSpPr>
        <p:spPr bwMode="auto">
          <a:xfrm>
            <a:off x="4714875" y="4059238"/>
            <a:ext cx="863600" cy="165576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1400" u="sng" dirty="0">
              <a:latin typeface="Arial" pitchFamily="34" charset="0"/>
            </a:endParaRPr>
          </a:p>
          <a:p>
            <a:pPr marL="342900" indent="-342900" algn="ctr">
              <a:defRPr/>
            </a:pPr>
            <a:endParaRPr lang="ru-RU" dirty="0"/>
          </a:p>
          <a:p>
            <a:pPr marL="342900" indent="-342900" algn="ctr">
              <a:defRPr/>
            </a:pPr>
            <a:endParaRPr lang="ru-RU" dirty="0"/>
          </a:p>
          <a:p>
            <a:pPr marL="342900" indent="-342900" algn="ctr">
              <a:defRPr/>
            </a:pPr>
            <a:endParaRPr lang="ru-RU" dirty="0"/>
          </a:p>
          <a:p>
            <a:pPr marL="342900" indent="-342900" algn="ctr">
              <a:defRPr/>
            </a:pPr>
            <a:endParaRPr lang="ru-RU" sz="1200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marL="342900" indent="-342900" algn="ctr">
              <a:defRPr/>
            </a:pPr>
            <a:endParaRPr lang="ru-RU" sz="1200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marL="342900" indent="-342900" algn="ctr">
              <a:defRPr/>
            </a:pPr>
            <a:endParaRPr lang="ru-RU" sz="1200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marL="342900" indent="-342900" algn="ctr">
              <a:defRPr/>
            </a:pPr>
            <a:endParaRPr lang="ru-RU" sz="1200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marL="342900" indent="-342900" algn="ctr">
              <a:defRPr/>
            </a:pPr>
            <a:r>
              <a:rPr lang="ru-RU" sz="1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Программы</a:t>
            </a:r>
            <a:endParaRPr lang="ru-RU" sz="1200" b="1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marL="342900" indent="-342900" algn="ctr">
              <a:defRPr/>
            </a:pPr>
            <a:r>
              <a:rPr lang="ru-RU" sz="1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по</a:t>
            </a:r>
          </a:p>
          <a:p>
            <a:pPr marL="342900" indent="-342900" algn="ctr">
              <a:defRPr/>
            </a:pPr>
            <a:r>
              <a:rPr lang="ru-RU" sz="1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предметам</a:t>
            </a: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  <a:defRPr/>
            </a:pPr>
            <a:endParaRPr lang="ru-RU" sz="1400" u="sng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u="sng" dirty="0">
              <a:latin typeface="Arial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pitchFamily="34" charset="0"/>
            </a:endParaRPr>
          </a:p>
        </p:txBody>
      </p:sp>
      <p:sp>
        <p:nvSpPr>
          <p:cNvPr id="62499" name="AutoShape 8"/>
          <p:cNvSpPr>
            <a:spLocks noChangeArrowheads="1"/>
          </p:cNvSpPr>
          <p:nvPr/>
        </p:nvSpPr>
        <p:spPr bwMode="auto">
          <a:xfrm>
            <a:off x="6858000" y="4005263"/>
            <a:ext cx="1214438" cy="165576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1400" u="sng" dirty="0">
              <a:latin typeface="Arial" pitchFamily="34" charset="0"/>
            </a:endParaRPr>
          </a:p>
          <a:p>
            <a:pPr marL="342900" indent="-342900" algn="ctr">
              <a:defRPr/>
            </a:pPr>
            <a:endParaRPr lang="ru-RU" dirty="0"/>
          </a:p>
          <a:p>
            <a:pPr marL="342900" indent="-342900" algn="ctr">
              <a:defRPr/>
            </a:pPr>
            <a:endParaRPr lang="ru-RU" dirty="0"/>
          </a:p>
          <a:p>
            <a:pPr marL="342900" indent="-342900" algn="ctr">
              <a:defRPr/>
            </a:pPr>
            <a:endParaRPr lang="ru-RU" dirty="0"/>
          </a:p>
          <a:p>
            <a:pPr marL="342900" indent="-342900" algn="ctr">
              <a:defRPr/>
            </a:pPr>
            <a:endParaRPr lang="ru-RU" sz="1200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marL="342900" indent="-342900" algn="ctr">
              <a:defRPr/>
            </a:pPr>
            <a:endParaRPr lang="ru-RU" sz="1200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marL="342900" indent="-342900" algn="ctr">
              <a:defRPr/>
            </a:pPr>
            <a:endParaRPr lang="ru-RU" sz="1200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marL="342900" indent="-342900" algn="ctr">
              <a:defRPr/>
            </a:pPr>
            <a:endParaRPr lang="ru-RU" sz="1200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marL="342900" indent="-342900" algn="ctr">
              <a:defRPr/>
            </a:pPr>
            <a:endParaRPr lang="ru-RU" sz="1200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marL="342900" indent="-342900" algn="ctr">
              <a:defRPr/>
            </a:pPr>
            <a:r>
              <a:rPr lang="ru-RU" sz="1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Программа </a:t>
            </a:r>
            <a:endParaRPr lang="ru-RU" sz="1200" b="1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marL="342900" indent="-342900" algn="ctr">
              <a:defRPr/>
            </a:pPr>
            <a:r>
              <a:rPr lang="ru-RU" sz="1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коррекционной</a:t>
            </a:r>
          </a:p>
          <a:p>
            <a:pPr marL="342900" indent="-342900" algn="ctr">
              <a:defRPr/>
            </a:pPr>
            <a:r>
              <a:rPr lang="ru-RU" sz="1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работы</a:t>
            </a: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  <a:defRPr/>
            </a:pPr>
            <a:endParaRPr lang="ru-RU" sz="1400" u="sng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u="sng" dirty="0">
              <a:latin typeface="Arial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pitchFamily="34" charset="0"/>
            </a:endParaRPr>
          </a:p>
        </p:txBody>
      </p:sp>
      <p:sp>
        <p:nvSpPr>
          <p:cNvPr id="41996" name="AutoShape 27"/>
          <p:cNvSpPr>
            <a:spLocks noChangeArrowheads="1"/>
          </p:cNvSpPr>
          <p:nvPr/>
        </p:nvSpPr>
        <p:spPr bwMode="auto">
          <a:xfrm rot="5400000">
            <a:off x="1566863" y="2995612"/>
            <a:ext cx="719138" cy="576263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41997" name="AutoShape 27"/>
          <p:cNvSpPr>
            <a:spLocks noChangeArrowheads="1"/>
          </p:cNvSpPr>
          <p:nvPr/>
        </p:nvSpPr>
        <p:spPr bwMode="auto">
          <a:xfrm rot="5400000">
            <a:off x="2566988" y="2995612"/>
            <a:ext cx="719138" cy="576263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41998" name="AutoShape 27"/>
          <p:cNvSpPr>
            <a:spLocks noChangeArrowheads="1"/>
          </p:cNvSpPr>
          <p:nvPr/>
        </p:nvSpPr>
        <p:spPr bwMode="auto">
          <a:xfrm rot="5400000">
            <a:off x="3495675" y="2995613"/>
            <a:ext cx="719138" cy="576262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41999" name="AutoShape 27"/>
          <p:cNvSpPr>
            <a:spLocks noChangeArrowheads="1"/>
          </p:cNvSpPr>
          <p:nvPr/>
        </p:nvSpPr>
        <p:spPr bwMode="auto">
          <a:xfrm rot="5400000">
            <a:off x="4572000" y="2995613"/>
            <a:ext cx="719138" cy="576262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42000" name="AutoShape 27"/>
          <p:cNvSpPr>
            <a:spLocks noChangeArrowheads="1"/>
          </p:cNvSpPr>
          <p:nvPr/>
        </p:nvSpPr>
        <p:spPr bwMode="auto">
          <a:xfrm rot="5400000">
            <a:off x="5795963" y="2995612"/>
            <a:ext cx="719138" cy="576263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42001" name="AutoShape 27"/>
          <p:cNvSpPr>
            <a:spLocks noChangeArrowheads="1"/>
          </p:cNvSpPr>
          <p:nvPr/>
        </p:nvSpPr>
        <p:spPr bwMode="auto">
          <a:xfrm rot="5400000">
            <a:off x="7021513" y="2995612"/>
            <a:ext cx="719138" cy="576263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42002" name="AutoShape 27"/>
          <p:cNvSpPr>
            <a:spLocks noChangeArrowheads="1"/>
          </p:cNvSpPr>
          <p:nvPr/>
        </p:nvSpPr>
        <p:spPr bwMode="auto">
          <a:xfrm rot="5400000">
            <a:off x="8101013" y="2995612"/>
            <a:ext cx="719138" cy="576263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28575">
            <a:solidFill>
              <a:schemeClr val="accent4"/>
            </a:solidFill>
            <a:miter lim="800000"/>
            <a:headEnd/>
            <a:tailEnd/>
          </a:ln>
          <a:effectLst>
            <a:prstShdw prst="shdw17" dist="17961" dir="2700000">
              <a:srgbClr val="00007A"/>
            </a:prst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62510" name="AutoShape 8"/>
          <p:cNvSpPr>
            <a:spLocks noChangeArrowheads="1"/>
          </p:cNvSpPr>
          <p:nvPr/>
        </p:nvSpPr>
        <p:spPr bwMode="auto">
          <a:xfrm>
            <a:off x="8172450" y="4005263"/>
            <a:ext cx="863600" cy="1655762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chemeClr val="accent4"/>
            </a:solidFill>
            <a:round/>
            <a:headEnd/>
            <a:tailEnd/>
          </a:ln>
          <a:effectLst>
            <a:prstShdw prst="shdw17" dist="17961" dir="2700000">
              <a:srgbClr val="0000CC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1400" u="sng" dirty="0">
              <a:latin typeface="Arial" pitchFamily="34" charset="0"/>
            </a:endParaRPr>
          </a:p>
          <a:p>
            <a:pPr marL="342900" indent="-342900" algn="ctr">
              <a:defRPr/>
            </a:pPr>
            <a:endParaRPr lang="ru-RU" dirty="0"/>
          </a:p>
          <a:p>
            <a:pPr marL="342900" indent="-342900" algn="ctr">
              <a:defRPr/>
            </a:pPr>
            <a:endParaRPr lang="ru-RU" dirty="0"/>
          </a:p>
          <a:p>
            <a:pPr marL="342900" indent="-342900" algn="ctr">
              <a:defRPr/>
            </a:pPr>
            <a:endParaRPr lang="ru-RU" dirty="0"/>
          </a:p>
          <a:p>
            <a:pPr marL="342900" indent="-342900" algn="ctr">
              <a:defRPr/>
            </a:pPr>
            <a:endParaRPr lang="ru-RU" sz="1200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marL="342900" indent="-342900" algn="ctr">
              <a:defRPr/>
            </a:pPr>
            <a:endParaRPr lang="ru-RU" sz="1200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marL="342900" indent="-342900" algn="ctr">
              <a:defRPr/>
            </a:pPr>
            <a:endParaRPr lang="ru-RU" sz="1200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marL="342900" indent="-342900" algn="ctr">
              <a:defRPr/>
            </a:pPr>
            <a:r>
              <a:rPr lang="ru-RU" sz="1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Система</a:t>
            </a:r>
            <a:endParaRPr lang="ru-RU" sz="1200" b="1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marL="342900" indent="-342900" algn="ctr">
              <a:defRPr/>
            </a:pPr>
            <a:r>
              <a:rPr lang="ru-RU" sz="1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оценки</a:t>
            </a: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  <a:defRPr/>
            </a:pPr>
            <a:endParaRPr lang="ru-RU" sz="1400" u="sng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u="sng" dirty="0">
              <a:latin typeface="Arial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115888"/>
            <a:ext cx="3140075" cy="857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3276600" y="115888"/>
            <a:ext cx="5616575" cy="703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ahoma" pitchFamily="34" charset="0"/>
              </a:rPr>
              <a:t>Требования к </a:t>
            </a:r>
            <a:r>
              <a:rPr lang="ru-RU" sz="20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ahoma" pitchFamily="34" charset="0"/>
              </a:rPr>
              <a:t>результатам</a:t>
            </a:r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ahoma" pitchFamily="34" charset="0"/>
              </a:rPr>
              <a:t> освоения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ahoma" pitchFamily="34" charset="0"/>
              </a:rPr>
              <a:t>основной образовательной  программы</a:t>
            </a:r>
          </a:p>
        </p:txBody>
      </p:sp>
      <p:sp>
        <p:nvSpPr>
          <p:cNvPr id="25603" name="AutoShape 3"/>
          <p:cNvSpPr>
            <a:spLocks noChangeArrowheads="1"/>
          </p:cNvSpPr>
          <p:nvPr/>
        </p:nvSpPr>
        <p:spPr bwMode="auto">
          <a:xfrm>
            <a:off x="395288" y="1052513"/>
            <a:ext cx="2376487" cy="15113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EFD1"/>
              </a:gs>
              <a:gs pos="100000">
                <a:srgbClr val="D1C39F"/>
              </a:gs>
            </a:gsLst>
            <a:lin ang="5400000" scaled="1"/>
          </a:gradFill>
          <a:ln w="31680">
            <a:solidFill>
              <a:srgbClr val="C00000"/>
            </a:solidFill>
            <a:miter lim="800000"/>
            <a:headEnd/>
            <a:tailEnd/>
          </a:ln>
          <a:effectLst>
            <a:outerShdw dist="17819" dir="2700000" algn="ctr" rotWithShape="0">
              <a:srgbClr val="00007A"/>
            </a:outerShdw>
          </a:effectLst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>
                <a:solidFill>
                  <a:srgbClr val="C00000"/>
                </a:solidFill>
                <a:latin typeface="Impact" pitchFamily="34" charset="0"/>
              </a:rPr>
              <a:t>ЛИЧНОСТНЫЕ</a:t>
            </a:r>
          </a:p>
        </p:txBody>
      </p:sp>
      <p:sp>
        <p:nvSpPr>
          <p:cNvPr id="25604" name="AutoShape 4"/>
          <p:cNvSpPr>
            <a:spLocks noChangeArrowheads="1"/>
          </p:cNvSpPr>
          <p:nvPr/>
        </p:nvSpPr>
        <p:spPr bwMode="auto">
          <a:xfrm>
            <a:off x="3203575" y="981075"/>
            <a:ext cx="2881313" cy="15113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5E9EFF"/>
              </a:gs>
              <a:gs pos="100000">
                <a:srgbClr val="FFEBFA"/>
              </a:gs>
            </a:gsLst>
            <a:lin ang="5400000" scaled="1"/>
          </a:gradFill>
          <a:ln w="31680">
            <a:solidFill>
              <a:srgbClr val="336699"/>
            </a:solidFill>
            <a:miter lim="800000"/>
            <a:headEnd/>
            <a:tailEnd/>
          </a:ln>
          <a:effectLst>
            <a:outerShdw dist="17819" dir="2700000" algn="ctr" rotWithShape="0">
              <a:srgbClr val="00007A"/>
            </a:outerShdw>
          </a:effectLst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>
                <a:solidFill>
                  <a:srgbClr val="0000FF"/>
                </a:solidFill>
                <a:latin typeface="Impact" pitchFamily="34" charset="0"/>
              </a:rPr>
              <a:t>МЕТАПРЕДМЕТНЫЕ</a:t>
            </a:r>
          </a:p>
        </p:txBody>
      </p:sp>
      <p:sp>
        <p:nvSpPr>
          <p:cNvPr id="25605" name="AutoShape 5"/>
          <p:cNvSpPr>
            <a:spLocks noChangeArrowheads="1"/>
          </p:cNvSpPr>
          <p:nvPr/>
        </p:nvSpPr>
        <p:spPr bwMode="auto">
          <a:xfrm>
            <a:off x="6300788" y="908050"/>
            <a:ext cx="2592387" cy="15113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EFD1"/>
              </a:gs>
              <a:gs pos="100000">
                <a:srgbClr val="D1C39F"/>
              </a:gs>
            </a:gsLst>
            <a:lin ang="5400000" scaled="1"/>
          </a:gradFill>
          <a:ln w="31680">
            <a:solidFill>
              <a:srgbClr val="4F6228"/>
            </a:solidFill>
            <a:miter lim="800000"/>
            <a:headEnd/>
            <a:tailEnd/>
          </a:ln>
          <a:effectLst>
            <a:outerShdw dist="17819" dir="2700000" algn="ctr" rotWithShape="0">
              <a:srgbClr val="00007A"/>
            </a:outerShdw>
          </a:effectLst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>
                <a:solidFill>
                  <a:srgbClr val="006600"/>
                </a:solidFill>
                <a:latin typeface="Impact" pitchFamily="34" charset="0"/>
              </a:rPr>
              <a:t>ПРЕДМЕТНЫЕ</a:t>
            </a:r>
          </a:p>
        </p:txBody>
      </p:sp>
      <p:sp>
        <p:nvSpPr>
          <p:cNvPr id="25606" name="AutoShape 6"/>
          <p:cNvSpPr>
            <a:spLocks noChangeArrowheads="1"/>
          </p:cNvSpPr>
          <p:nvPr/>
        </p:nvSpPr>
        <p:spPr bwMode="auto">
          <a:xfrm>
            <a:off x="250825" y="2636838"/>
            <a:ext cx="2663825" cy="1081087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EFD1"/>
              </a:gs>
              <a:gs pos="100000">
                <a:srgbClr val="D1C39F"/>
              </a:gs>
            </a:gsLst>
            <a:lin ang="2700000" scaled="1"/>
          </a:gradFill>
          <a:ln w="31680">
            <a:solidFill>
              <a:srgbClr val="C00000"/>
            </a:solidFill>
            <a:miter lim="800000"/>
            <a:headEnd/>
            <a:tailEnd/>
          </a:ln>
          <a:effectLst>
            <a:outerShdw dist="17819" dir="2700000" algn="ctr" rotWithShape="0">
              <a:srgbClr val="00007A"/>
            </a:outerShdw>
          </a:effectLst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u="sng" dirty="0">
                <a:solidFill>
                  <a:srgbClr val="3333CC"/>
                </a:solidFill>
                <a:latin typeface="Calibri" pitchFamily="34" charset="0"/>
              </a:rPr>
              <a:t>Самоопределение: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200" b="1" dirty="0">
                <a:solidFill>
                  <a:srgbClr val="C00000"/>
                </a:solidFill>
                <a:latin typeface="Calibri" pitchFamily="34" charset="0"/>
              </a:rPr>
              <a:t>внутренняя позиция школьника;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200" b="1" dirty="0">
                <a:solidFill>
                  <a:srgbClr val="C00000"/>
                </a:solidFill>
                <a:latin typeface="Calibri" pitchFamily="34" charset="0"/>
              </a:rPr>
              <a:t>Самоидентификация;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200" b="1" dirty="0">
                <a:solidFill>
                  <a:srgbClr val="C00000"/>
                </a:solidFill>
                <a:latin typeface="Calibri" pitchFamily="34" charset="0"/>
              </a:rPr>
              <a:t>самоуважение и самооценка</a:t>
            </a:r>
          </a:p>
        </p:txBody>
      </p:sp>
      <p:sp>
        <p:nvSpPr>
          <p:cNvPr id="25607" name="AutoShape 7"/>
          <p:cNvSpPr>
            <a:spLocks noChangeArrowheads="1"/>
          </p:cNvSpPr>
          <p:nvPr/>
        </p:nvSpPr>
        <p:spPr bwMode="auto">
          <a:xfrm>
            <a:off x="250825" y="3789363"/>
            <a:ext cx="2663825" cy="100965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EFD1"/>
              </a:gs>
              <a:gs pos="100000">
                <a:srgbClr val="D1C39F"/>
              </a:gs>
            </a:gsLst>
            <a:lin ang="2700000" scaled="1"/>
          </a:gradFill>
          <a:ln w="31680">
            <a:solidFill>
              <a:srgbClr val="C00000"/>
            </a:solidFill>
            <a:miter lim="800000"/>
            <a:headEnd/>
            <a:tailEnd/>
          </a:ln>
          <a:effectLst>
            <a:outerShdw dist="17819" dir="2700000" algn="ctr" rotWithShape="0">
              <a:srgbClr val="00007A"/>
            </a:outerShdw>
          </a:effectLst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u="sng" dirty="0" err="1">
                <a:solidFill>
                  <a:srgbClr val="3333CC"/>
                </a:solidFill>
                <a:latin typeface="Calibri" pitchFamily="34" charset="0"/>
              </a:rPr>
              <a:t>Смыслообразование</a:t>
            </a:r>
            <a:r>
              <a:rPr lang="ru-RU" b="1" u="sng" dirty="0">
                <a:solidFill>
                  <a:srgbClr val="3333CC"/>
                </a:solidFill>
                <a:latin typeface="Calibri" pitchFamily="34" charset="0"/>
              </a:rPr>
              <a:t>: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200" b="1" dirty="0">
                <a:solidFill>
                  <a:srgbClr val="C00000"/>
                </a:solidFill>
                <a:latin typeface="Calibri" pitchFamily="34" charset="0"/>
              </a:rPr>
              <a:t>мотивация (учебная,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200" b="1" dirty="0">
                <a:solidFill>
                  <a:srgbClr val="C00000"/>
                </a:solidFill>
                <a:latin typeface="Calibri" pitchFamily="34" charset="0"/>
              </a:rPr>
              <a:t>социальная); границы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200" b="1" dirty="0">
                <a:solidFill>
                  <a:srgbClr val="C00000"/>
                </a:solidFill>
                <a:latin typeface="Calibri" pitchFamily="34" charset="0"/>
              </a:rPr>
              <a:t>собственного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200" b="1" dirty="0">
                <a:solidFill>
                  <a:srgbClr val="C00000"/>
                </a:solidFill>
                <a:latin typeface="Calibri" pitchFamily="34" charset="0"/>
              </a:rPr>
              <a:t>знания и «незнания»</a:t>
            </a:r>
          </a:p>
        </p:txBody>
      </p:sp>
      <p:sp>
        <p:nvSpPr>
          <p:cNvPr id="25608" name="AutoShape 8"/>
          <p:cNvSpPr>
            <a:spLocks noChangeArrowheads="1"/>
          </p:cNvSpPr>
          <p:nvPr/>
        </p:nvSpPr>
        <p:spPr bwMode="auto">
          <a:xfrm>
            <a:off x="179388" y="4868863"/>
            <a:ext cx="2808287" cy="1871662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EFD1"/>
              </a:gs>
              <a:gs pos="100000">
                <a:srgbClr val="D1C39F"/>
              </a:gs>
            </a:gsLst>
            <a:lin ang="2700000" scaled="1"/>
          </a:gradFill>
          <a:ln w="31680">
            <a:solidFill>
              <a:srgbClr val="C00000"/>
            </a:solidFill>
            <a:miter lim="800000"/>
            <a:headEnd/>
            <a:tailEnd/>
          </a:ln>
          <a:effectLst>
            <a:outerShdw dist="17819" dir="2700000" algn="ctr" rotWithShape="0">
              <a:srgbClr val="00007A"/>
            </a:outerShdw>
          </a:effectLst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u="sng" dirty="0">
                <a:solidFill>
                  <a:srgbClr val="3333CC"/>
                </a:solidFill>
                <a:latin typeface="Calibri" pitchFamily="34" charset="0"/>
              </a:rPr>
              <a:t>Ценностная и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u="sng" dirty="0">
                <a:solidFill>
                  <a:srgbClr val="3333CC"/>
                </a:solidFill>
                <a:latin typeface="Calibri" pitchFamily="34" charset="0"/>
              </a:rPr>
              <a:t>морально-этическая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u="sng" dirty="0">
                <a:solidFill>
                  <a:srgbClr val="3333CC"/>
                </a:solidFill>
                <a:latin typeface="Calibri" pitchFamily="34" charset="0"/>
              </a:rPr>
              <a:t>ориентация: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200" b="1" dirty="0">
                <a:solidFill>
                  <a:srgbClr val="C00000"/>
                </a:solidFill>
                <a:latin typeface="Calibri" pitchFamily="34" charset="0"/>
              </a:rPr>
              <a:t>ориентация на выполнение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200" b="1" dirty="0">
                <a:solidFill>
                  <a:srgbClr val="C00000"/>
                </a:solidFill>
                <a:latin typeface="Calibri" pitchFamily="34" charset="0"/>
              </a:rPr>
              <a:t>морально-нравственных норм;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200" b="1" dirty="0">
                <a:solidFill>
                  <a:srgbClr val="C00000"/>
                </a:solidFill>
                <a:latin typeface="Calibri" pitchFamily="34" charset="0"/>
              </a:rPr>
              <a:t>способность к решению моральных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200" b="1" dirty="0">
                <a:solidFill>
                  <a:srgbClr val="C00000"/>
                </a:solidFill>
                <a:latin typeface="Calibri" pitchFamily="34" charset="0"/>
              </a:rPr>
              <a:t>проблем;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200" b="1" dirty="0">
                <a:solidFill>
                  <a:srgbClr val="C00000"/>
                </a:solidFill>
                <a:latin typeface="Calibri" pitchFamily="34" charset="0"/>
              </a:rPr>
              <a:t>оценка своих поступков</a:t>
            </a:r>
            <a:r>
              <a:rPr lang="ru-RU" sz="1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 </a:t>
            </a:r>
          </a:p>
        </p:txBody>
      </p:sp>
      <p:sp>
        <p:nvSpPr>
          <p:cNvPr id="25609" name="AutoShape 9"/>
          <p:cNvSpPr>
            <a:spLocks noChangeArrowheads="1"/>
          </p:cNvSpPr>
          <p:nvPr/>
        </p:nvSpPr>
        <p:spPr bwMode="auto">
          <a:xfrm>
            <a:off x="3348038" y="2565400"/>
            <a:ext cx="2663825" cy="1150938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99"/>
              </a:gs>
              <a:gs pos="100000">
                <a:srgbClr val="FFEBFA"/>
              </a:gs>
            </a:gsLst>
            <a:lin ang="2700000" scaled="1"/>
          </a:gradFill>
          <a:ln w="31680">
            <a:solidFill>
              <a:srgbClr val="0000CC"/>
            </a:solidFill>
            <a:miter lim="800000"/>
            <a:headEnd/>
            <a:tailEnd/>
          </a:ln>
          <a:effectLst>
            <a:outerShdw dist="17819" dir="2700000" algn="ctr" rotWithShape="0">
              <a:srgbClr val="00007A"/>
            </a:outerShdw>
          </a:effectLst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u="sng" dirty="0">
                <a:solidFill>
                  <a:srgbClr val="C00000"/>
                </a:solidFill>
                <a:latin typeface="Calibri" pitchFamily="34" charset="0"/>
              </a:rPr>
              <a:t>Регулятивные: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200" b="1" dirty="0">
                <a:solidFill>
                  <a:srgbClr val="3333CC"/>
                </a:solidFill>
                <a:latin typeface="Calibri" pitchFamily="34" charset="0"/>
              </a:rPr>
              <a:t>управление своей деятельностью;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200" b="1" dirty="0">
                <a:solidFill>
                  <a:srgbClr val="3333CC"/>
                </a:solidFill>
                <a:latin typeface="Calibri" pitchFamily="34" charset="0"/>
              </a:rPr>
              <a:t>контроль и коррекция;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200" b="1" dirty="0">
                <a:solidFill>
                  <a:srgbClr val="3333CC"/>
                </a:solidFill>
                <a:latin typeface="Calibri" pitchFamily="34" charset="0"/>
              </a:rPr>
              <a:t>инициативность и самостоятельность</a:t>
            </a:r>
          </a:p>
        </p:txBody>
      </p:sp>
      <p:sp>
        <p:nvSpPr>
          <p:cNvPr id="25610" name="AutoShape 10"/>
          <p:cNvSpPr>
            <a:spLocks noChangeArrowheads="1"/>
          </p:cNvSpPr>
          <p:nvPr/>
        </p:nvSpPr>
        <p:spPr bwMode="auto">
          <a:xfrm>
            <a:off x="3348038" y="3789363"/>
            <a:ext cx="2663825" cy="8636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99"/>
              </a:gs>
              <a:gs pos="100000">
                <a:srgbClr val="FFEBFA"/>
              </a:gs>
            </a:gsLst>
            <a:lin ang="2700000" scaled="1"/>
          </a:gradFill>
          <a:ln w="31680">
            <a:solidFill>
              <a:srgbClr val="0000CC"/>
            </a:solidFill>
            <a:miter lim="800000"/>
            <a:headEnd/>
            <a:tailEnd/>
          </a:ln>
          <a:effectLst>
            <a:outerShdw dist="17819" dir="2700000" algn="ctr" rotWithShape="0">
              <a:srgbClr val="00007A"/>
            </a:outerShdw>
          </a:effectLst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u="sng" dirty="0">
                <a:solidFill>
                  <a:srgbClr val="C00000"/>
                </a:solidFill>
                <a:latin typeface="Calibri" pitchFamily="34" charset="0"/>
              </a:rPr>
              <a:t>Коммуникативные: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200" b="1" dirty="0">
                <a:solidFill>
                  <a:srgbClr val="3333CC"/>
                </a:solidFill>
                <a:latin typeface="Calibri" pitchFamily="34" charset="0"/>
              </a:rPr>
              <a:t>речевая деятельность;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200" b="1" dirty="0">
                <a:solidFill>
                  <a:srgbClr val="3333CC"/>
                </a:solidFill>
                <a:latin typeface="Calibri" pitchFamily="34" charset="0"/>
              </a:rPr>
              <a:t>навыки сотрудничества</a:t>
            </a:r>
          </a:p>
        </p:txBody>
      </p:sp>
      <p:sp>
        <p:nvSpPr>
          <p:cNvPr id="25611" name="AutoShape 11"/>
          <p:cNvSpPr>
            <a:spLocks noChangeArrowheads="1"/>
          </p:cNvSpPr>
          <p:nvPr/>
        </p:nvSpPr>
        <p:spPr bwMode="auto">
          <a:xfrm>
            <a:off x="3276600" y="4724400"/>
            <a:ext cx="2809875" cy="201771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99"/>
              </a:gs>
              <a:gs pos="100000">
                <a:srgbClr val="FFEBFA"/>
              </a:gs>
            </a:gsLst>
            <a:lin ang="2700000" scaled="1"/>
          </a:gradFill>
          <a:ln w="31680">
            <a:solidFill>
              <a:srgbClr val="0000CC"/>
            </a:solidFill>
            <a:miter lim="800000"/>
            <a:headEnd/>
            <a:tailEnd/>
          </a:ln>
          <a:effectLst>
            <a:outerShdw dist="17819" dir="2700000" algn="ctr" rotWithShape="0">
              <a:srgbClr val="00007A"/>
            </a:outerShdw>
          </a:effectLst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u="sng" dirty="0">
                <a:solidFill>
                  <a:srgbClr val="C00000"/>
                </a:solidFill>
                <a:latin typeface="Calibri" pitchFamily="34" charset="0"/>
              </a:rPr>
              <a:t>Познавательные: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200" b="1" dirty="0">
                <a:solidFill>
                  <a:srgbClr val="3333CC"/>
                </a:solidFill>
                <a:latin typeface="Calibri" pitchFamily="34" charset="0"/>
              </a:rPr>
              <a:t>работа с информацией;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200" b="1" dirty="0">
                <a:solidFill>
                  <a:srgbClr val="3333CC"/>
                </a:solidFill>
                <a:latin typeface="Calibri" pitchFamily="34" charset="0"/>
              </a:rPr>
              <a:t>работа с учебными моделями;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200" b="1" dirty="0">
                <a:solidFill>
                  <a:srgbClr val="3333CC"/>
                </a:solidFill>
                <a:latin typeface="Calibri" pitchFamily="34" charset="0"/>
              </a:rPr>
              <a:t>использование знаково-символических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200" b="1" dirty="0">
                <a:solidFill>
                  <a:srgbClr val="3333CC"/>
                </a:solidFill>
                <a:latin typeface="Calibri" pitchFamily="34" charset="0"/>
              </a:rPr>
              <a:t>средств, общих схем;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200" b="1" dirty="0">
                <a:solidFill>
                  <a:srgbClr val="3333CC"/>
                </a:solidFill>
                <a:latin typeface="Calibri" pitchFamily="34" charset="0"/>
              </a:rPr>
              <a:t>выполнение логических операций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200" b="1" dirty="0">
                <a:solidFill>
                  <a:srgbClr val="3333CC"/>
                </a:solidFill>
                <a:latin typeface="Calibri" pitchFamily="34" charset="0"/>
              </a:rPr>
              <a:t>сравнения,  анализа, обобщения,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200" b="1" dirty="0">
                <a:solidFill>
                  <a:srgbClr val="3333CC"/>
                </a:solidFill>
                <a:latin typeface="Calibri" pitchFamily="34" charset="0"/>
              </a:rPr>
              <a:t>классификации, установления аналогий,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200" b="1" dirty="0">
                <a:solidFill>
                  <a:srgbClr val="3333CC"/>
                </a:solidFill>
                <a:latin typeface="Calibri" pitchFamily="34" charset="0"/>
              </a:rPr>
              <a:t>подведения под понятие</a:t>
            </a:r>
          </a:p>
        </p:txBody>
      </p:sp>
      <p:sp>
        <p:nvSpPr>
          <p:cNvPr id="25612" name="AutoShape 12"/>
          <p:cNvSpPr>
            <a:spLocks noChangeArrowheads="1"/>
          </p:cNvSpPr>
          <p:nvPr/>
        </p:nvSpPr>
        <p:spPr bwMode="auto">
          <a:xfrm>
            <a:off x="6588125" y="2492375"/>
            <a:ext cx="2143125" cy="85725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EFD1"/>
              </a:gs>
              <a:gs pos="100000">
                <a:srgbClr val="D1C39F"/>
              </a:gs>
            </a:gsLst>
            <a:lin ang="2700000" scaled="1"/>
          </a:gradFill>
          <a:ln w="31680">
            <a:solidFill>
              <a:srgbClr val="4F6228"/>
            </a:solidFill>
            <a:miter lim="800000"/>
            <a:headEnd/>
            <a:tailEnd/>
          </a:ln>
          <a:effectLst>
            <a:outerShdw dist="17819" dir="2700000" algn="ctr" rotWithShape="0">
              <a:srgbClr val="00007A"/>
            </a:outerShdw>
          </a:effectLst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>
                <a:solidFill>
                  <a:srgbClr val="4F6228"/>
                </a:solidFill>
                <a:latin typeface="Calibri" pitchFamily="34" charset="0"/>
              </a:rPr>
              <a:t>Основы системы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>
                <a:solidFill>
                  <a:srgbClr val="4F6228"/>
                </a:solidFill>
                <a:latin typeface="Calibri" pitchFamily="34" charset="0"/>
              </a:rPr>
              <a:t>научных знаний</a:t>
            </a:r>
          </a:p>
        </p:txBody>
      </p:sp>
      <p:sp>
        <p:nvSpPr>
          <p:cNvPr id="25613" name="Freeform 13"/>
          <p:cNvSpPr>
            <a:spLocks noChangeArrowheads="1"/>
          </p:cNvSpPr>
          <p:nvPr/>
        </p:nvSpPr>
        <p:spPr bwMode="auto">
          <a:xfrm rot="5400000">
            <a:off x="7490619" y="3304382"/>
            <a:ext cx="431800" cy="576262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3375 w 21600"/>
              <a:gd name="T9" fmla="*/ 5400 h 21600"/>
              <a:gd name="T10" fmla="*/ 18900 w 21600"/>
              <a:gd name="T11" fmla="*/ 162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28440">
            <a:solidFill>
              <a:srgbClr val="4F6228"/>
            </a:solidFill>
            <a:miter lim="800000"/>
            <a:headEnd/>
            <a:tailEnd/>
          </a:ln>
          <a:effectLst>
            <a:outerShdw dist="17819" dir="2700000" algn="ctr" rotWithShape="0">
              <a:srgbClr val="00007A"/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25614" name="AutoShape 14"/>
          <p:cNvSpPr>
            <a:spLocks noChangeArrowheads="1"/>
          </p:cNvSpPr>
          <p:nvPr/>
        </p:nvSpPr>
        <p:spPr bwMode="auto">
          <a:xfrm>
            <a:off x="6588125" y="3789363"/>
            <a:ext cx="2143125" cy="1366837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EFD1"/>
              </a:gs>
              <a:gs pos="100000">
                <a:srgbClr val="D1C39F"/>
              </a:gs>
            </a:gsLst>
            <a:lin ang="5400000" scaled="1"/>
          </a:gradFill>
          <a:ln w="31680">
            <a:solidFill>
              <a:srgbClr val="4F6228"/>
            </a:solidFill>
            <a:miter lim="800000"/>
            <a:headEnd/>
            <a:tailEnd/>
          </a:ln>
          <a:effectLst>
            <a:outerShdw dist="17819" dir="2700000" algn="ctr" rotWithShape="0">
              <a:srgbClr val="00007A"/>
            </a:outerShdw>
          </a:effectLst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400" b="1" dirty="0">
                <a:solidFill>
                  <a:srgbClr val="4F6228"/>
                </a:solidFill>
                <a:latin typeface="Calibri" pitchFamily="34" charset="0"/>
              </a:rPr>
              <a:t>Опыт «предметной»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400" b="1" dirty="0">
                <a:solidFill>
                  <a:srgbClr val="4F6228"/>
                </a:solidFill>
                <a:latin typeface="Calibri" pitchFamily="34" charset="0"/>
              </a:rPr>
              <a:t>деятельности по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400" b="1" dirty="0">
                <a:solidFill>
                  <a:srgbClr val="4F6228"/>
                </a:solidFill>
                <a:latin typeface="Calibri" pitchFamily="34" charset="0"/>
              </a:rPr>
              <a:t>получению,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400" b="1" dirty="0">
                <a:solidFill>
                  <a:srgbClr val="4F6228"/>
                </a:solidFill>
                <a:latin typeface="Calibri" pitchFamily="34" charset="0"/>
              </a:rPr>
              <a:t>преобразованию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400" b="1" dirty="0">
                <a:solidFill>
                  <a:srgbClr val="4F6228"/>
                </a:solidFill>
                <a:latin typeface="Calibri" pitchFamily="34" charset="0"/>
              </a:rPr>
              <a:t>и применению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400" b="1" dirty="0">
                <a:solidFill>
                  <a:srgbClr val="4F6228"/>
                </a:solidFill>
                <a:latin typeface="Calibri" pitchFamily="34" charset="0"/>
              </a:rPr>
              <a:t>нового знания</a:t>
            </a:r>
          </a:p>
        </p:txBody>
      </p:sp>
      <p:sp>
        <p:nvSpPr>
          <p:cNvPr id="25615" name="AutoShape 15"/>
          <p:cNvSpPr>
            <a:spLocks noChangeArrowheads="1"/>
          </p:cNvSpPr>
          <p:nvPr/>
        </p:nvSpPr>
        <p:spPr bwMode="auto">
          <a:xfrm>
            <a:off x="6659563" y="5661025"/>
            <a:ext cx="2071687" cy="107156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EFD1"/>
              </a:gs>
              <a:gs pos="100000">
                <a:srgbClr val="D1C39F"/>
              </a:gs>
            </a:gsLst>
            <a:lin ang="5400000" scaled="1"/>
          </a:gradFill>
          <a:ln w="28440">
            <a:solidFill>
              <a:srgbClr val="4F6228"/>
            </a:solidFill>
            <a:miter lim="800000"/>
            <a:headEnd/>
            <a:tailEnd/>
          </a:ln>
          <a:effectLst>
            <a:outerShdw dist="17819" dir="2700000" algn="ctr" rotWithShape="0">
              <a:srgbClr val="00007A"/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25616" name="Freeform 16"/>
          <p:cNvSpPr>
            <a:spLocks noChangeArrowheads="1"/>
          </p:cNvSpPr>
          <p:nvPr/>
        </p:nvSpPr>
        <p:spPr bwMode="auto">
          <a:xfrm rot="5400000">
            <a:off x="7454900" y="5140326"/>
            <a:ext cx="503237" cy="576262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3375 w 21600"/>
              <a:gd name="T9" fmla="*/ 5400 h 21600"/>
              <a:gd name="T10" fmla="*/ 18900 w 21600"/>
              <a:gd name="T11" fmla="*/ 162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28440">
            <a:solidFill>
              <a:srgbClr val="4F6228"/>
            </a:solidFill>
            <a:miter lim="800000"/>
            <a:headEnd/>
            <a:tailEnd/>
          </a:ln>
          <a:effectLst>
            <a:outerShdw dist="17819" dir="2700000" algn="ctr" rotWithShape="0">
              <a:srgbClr val="00007A"/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25617" name="Text Box 17"/>
          <p:cNvSpPr txBox="1">
            <a:spLocks noChangeArrowheads="1"/>
          </p:cNvSpPr>
          <p:nvPr/>
        </p:nvSpPr>
        <p:spPr bwMode="auto">
          <a:xfrm>
            <a:off x="6535738" y="5786438"/>
            <a:ext cx="2124075" cy="946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400" b="1" dirty="0">
                <a:solidFill>
                  <a:srgbClr val="4F6228"/>
                </a:solidFill>
                <a:latin typeface="Calibri" pitchFamily="34" charset="0"/>
              </a:rPr>
              <a:t>Предметные и </a:t>
            </a:r>
            <a:r>
              <a:rPr lang="ru-RU" sz="1400" b="1" dirty="0" err="1">
                <a:solidFill>
                  <a:srgbClr val="4F6228"/>
                </a:solidFill>
                <a:latin typeface="Calibri" pitchFamily="34" charset="0"/>
              </a:rPr>
              <a:t>метапредметные</a:t>
            </a:r>
            <a:r>
              <a:rPr lang="ru-RU" sz="1400" b="1" dirty="0">
                <a:solidFill>
                  <a:srgbClr val="4F6228"/>
                </a:solidFill>
                <a:latin typeface="Calibri" pitchFamily="34" charset="0"/>
              </a:rPr>
              <a:t> действия с учебным материалом </a:t>
            </a:r>
          </a:p>
        </p:txBody>
      </p:sp>
      <p:pic>
        <p:nvPicPr>
          <p:cNvPr id="1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16632"/>
            <a:ext cx="3140075" cy="857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56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56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56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56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56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56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56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56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56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56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56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56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56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56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256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56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56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256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256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256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5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25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25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25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25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25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25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25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25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25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25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25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256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256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256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256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256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256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256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256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2500"/>
                            </p:stCondLst>
                            <p:childTnLst>
                              <p:par>
                                <p:cTn id="1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" dur="500"/>
                                        <p:tgtEl>
                                          <p:spTgt spid="256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AutoShape 1"/>
          <p:cNvSpPr>
            <a:spLocks noChangeArrowheads="1"/>
          </p:cNvSpPr>
          <p:nvPr/>
        </p:nvSpPr>
        <p:spPr bwMode="auto">
          <a:xfrm>
            <a:off x="1214438" y="214313"/>
            <a:ext cx="6643687" cy="71437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BEAC7"/>
              </a:gs>
              <a:gs pos="100000">
                <a:srgbClr val="FEE7F2"/>
              </a:gs>
            </a:gsLst>
            <a:lin ang="5400000" scaled="1"/>
          </a:gradFill>
          <a:ln w="25560">
            <a:solidFill>
              <a:srgbClr val="385D8A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>
                <a:solidFill>
                  <a:srgbClr val="0066FF"/>
                </a:solidFill>
                <a:latin typeface="Impact" pitchFamily="34" charset="0"/>
              </a:rPr>
              <a:t>Основы школьного стандарта</a:t>
            </a:r>
          </a:p>
        </p:txBody>
      </p:sp>
      <p:sp>
        <p:nvSpPr>
          <p:cNvPr id="9218" name="AutoShape 2"/>
          <p:cNvSpPr>
            <a:spLocks noChangeArrowheads="1"/>
          </p:cNvSpPr>
          <p:nvPr/>
        </p:nvSpPr>
        <p:spPr bwMode="auto">
          <a:xfrm>
            <a:off x="3348038" y="981075"/>
            <a:ext cx="2303462" cy="122396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5E9EFF"/>
              </a:gs>
              <a:gs pos="100000">
                <a:srgbClr val="FFEBFA"/>
              </a:gs>
            </a:gsLst>
            <a:lin ang="5400000" scaled="1"/>
          </a:gradFill>
          <a:ln w="28440">
            <a:solidFill>
              <a:srgbClr val="8EB4E3"/>
            </a:solidFill>
            <a:miter lim="800000"/>
            <a:headEnd/>
            <a:tailEnd/>
          </a:ln>
          <a:effectLst>
            <a:outerShdw dist="17819" dir="2700000" algn="ctr" rotWithShape="0">
              <a:srgbClr val="001F7A"/>
            </a:outerShdw>
          </a:effectLst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400" b="1">
                <a:solidFill>
                  <a:srgbClr val="C00000"/>
                </a:solidFill>
              </a:rPr>
              <a:t>Общественный договор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200" b="1">
                <a:solidFill>
                  <a:srgbClr val="C00000"/>
                </a:solidFill>
              </a:rPr>
              <a:t>(запрос семьи, общества и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200" b="1">
                <a:solidFill>
                  <a:srgbClr val="C00000"/>
                </a:solidFill>
              </a:rPr>
              <a:t> государства)</a:t>
            </a:r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250825" y="1989138"/>
            <a:ext cx="3095625" cy="2303462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28440">
            <a:solidFill>
              <a:srgbClr val="8EB4E3"/>
            </a:solidFill>
            <a:miter lim="800000"/>
            <a:headEnd/>
            <a:tailEnd/>
          </a:ln>
          <a:effectLst>
            <a:outerShdw dist="17819" dir="2700000" algn="ctr" rotWithShape="0">
              <a:srgbClr val="001F7A"/>
            </a:outerShdw>
          </a:effectLst>
        </p:spPr>
        <p:txBody>
          <a:bodyPr wrap="none" lIns="90000" tIns="46800" rIns="90000" bIns="46800" anchor="ctr"/>
          <a:lstStyle/>
          <a:p>
            <a:pPr marL="342900" indent="-323850" algn="ctr">
              <a:lnSpc>
                <a:spcPct val="75000"/>
              </a:lnSpc>
              <a:spcBef>
                <a:spcPts val="350"/>
              </a:spcBef>
              <a:buClrTx/>
              <a:buSzPct val="7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ru-RU" sz="1400" u="sng">
              <a:solidFill>
                <a:srgbClr val="000000"/>
              </a:solidFill>
            </a:endParaRPr>
          </a:p>
          <a:p>
            <a:pPr marL="342900" indent="-323850" algn="ctr">
              <a:lnSpc>
                <a:spcPct val="75000"/>
              </a:lnSpc>
              <a:spcBef>
                <a:spcPts val="350"/>
              </a:spcBef>
              <a:buClrTx/>
              <a:buSzPct val="7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1400" b="1" u="sng">
                <a:solidFill>
                  <a:srgbClr val="006600"/>
                </a:solidFill>
              </a:rPr>
              <a:t>Идеологическая и </a:t>
            </a:r>
          </a:p>
          <a:p>
            <a:pPr marL="342900" indent="-323850" algn="ctr">
              <a:lnSpc>
                <a:spcPct val="75000"/>
              </a:lnSpc>
              <a:spcBef>
                <a:spcPts val="350"/>
              </a:spcBef>
              <a:buClrTx/>
              <a:buSzPct val="7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1400" b="1" u="sng">
                <a:solidFill>
                  <a:srgbClr val="006600"/>
                </a:solidFill>
              </a:rPr>
              <a:t>методологическая</a:t>
            </a:r>
          </a:p>
          <a:p>
            <a:pPr marL="342900" indent="-323850" algn="ctr">
              <a:lnSpc>
                <a:spcPct val="75000"/>
              </a:lnSpc>
              <a:spcBef>
                <a:spcPts val="350"/>
              </a:spcBef>
              <a:buClrTx/>
              <a:buSzPct val="7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1400" b="1" u="sng">
                <a:solidFill>
                  <a:srgbClr val="006600"/>
                </a:solidFill>
              </a:rPr>
              <a:t>основа</a:t>
            </a:r>
          </a:p>
          <a:p>
            <a:pPr marL="342900" indent="-323850" algn="ctr">
              <a:lnSpc>
                <a:spcPct val="75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ru-RU" sz="2000" u="sng">
              <a:solidFill>
                <a:srgbClr val="000000"/>
              </a:solidFill>
            </a:endParaRPr>
          </a:p>
          <a:p>
            <a:pPr marL="342900" indent="-323850" algn="ctr">
              <a:lnSpc>
                <a:spcPct val="75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ru-RU" sz="2000">
              <a:solidFill>
                <a:srgbClr val="000000"/>
              </a:solidFill>
            </a:endParaRPr>
          </a:p>
          <a:p>
            <a:pPr marL="342900" indent="-323850" algn="ctr">
              <a:lnSpc>
                <a:spcPct val="75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ru-RU" sz="2000">
              <a:solidFill>
                <a:srgbClr val="000000"/>
              </a:solidFill>
            </a:endParaRPr>
          </a:p>
          <a:p>
            <a:pPr marL="342900" indent="-323850" algn="ctr">
              <a:lnSpc>
                <a:spcPct val="75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ru-RU" sz="2000">
              <a:solidFill>
                <a:srgbClr val="000000"/>
              </a:solidFill>
            </a:endParaRPr>
          </a:p>
          <a:p>
            <a:pPr marL="342900" indent="-323850" algn="ctr">
              <a:lnSpc>
                <a:spcPct val="75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ru-RU" sz="2000">
              <a:solidFill>
                <a:srgbClr val="000000"/>
              </a:solidFill>
            </a:endParaRPr>
          </a:p>
          <a:p>
            <a:pPr marL="342900" indent="-323850" algn="ctr">
              <a:lnSpc>
                <a:spcPct val="75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ru-RU" sz="2000">
              <a:solidFill>
                <a:srgbClr val="000000"/>
              </a:solidFill>
            </a:endParaRPr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428625" y="2714625"/>
            <a:ext cx="2879725" cy="1728788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EFD1"/>
              </a:gs>
              <a:gs pos="100000">
                <a:srgbClr val="D1C39F"/>
              </a:gs>
            </a:gsLst>
            <a:lin ang="5400000" scaled="1"/>
          </a:gradFill>
          <a:ln w="28440">
            <a:solidFill>
              <a:srgbClr val="00B050"/>
            </a:solidFill>
            <a:miter lim="800000"/>
            <a:headEnd/>
            <a:tailEnd/>
          </a:ln>
          <a:effectLst>
            <a:outerShdw dist="17819" dir="2700000" algn="ctr" rotWithShape="0">
              <a:srgbClr val="993D00"/>
            </a:outerShdw>
          </a:effectLst>
        </p:spPr>
        <p:txBody>
          <a:bodyPr wrap="none" lIns="90000" tIns="46800" rIns="90000" bIns="46800" anchor="ctr"/>
          <a:lstStyle/>
          <a:p>
            <a:pPr marL="342900" indent="-323850" algn="ctr">
              <a:lnSpc>
                <a:spcPct val="75000"/>
              </a:lnSpc>
              <a:spcBef>
                <a:spcPts val="350"/>
              </a:spcBef>
              <a:buClrTx/>
              <a:buSzPct val="7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1400" b="1">
                <a:solidFill>
                  <a:srgbClr val="953735"/>
                </a:solidFill>
              </a:rPr>
              <a:t>Концепция духовно-</a:t>
            </a:r>
          </a:p>
          <a:p>
            <a:pPr marL="342900" indent="-323850" algn="ctr">
              <a:lnSpc>
                <a:spcPct val="75000"/>
              </a:lnSpc>
              <a:spcBef>
                <a:spcPts val="350"/>
              </a:spcBef>
              <a:buClrTx/>
              <a:buSzPct val="7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1400" b="1">
                <a:solidFill>
                  <a:srgbClr val="953735"/>
                </a:solidFill>
              </a:rPr>
              <a:t>нравственного развития и</a:t>
            </a:r>
          </a:p>
          <a:p>
            <a:pPr marL="342900" indent="-323850" algn="ctr">
              <a:lnSpc>
                <a:spcPct val="75000"/>
              </a:lnSpc>
              <a:spcBef>
                <a:spcPts val="350"/>
              </a:spcBef>
              <a:buClrTx/>
              <a:buSzPct val="7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1400" b="1">
                <a:solidFill>
                  <a:srgbClr val="953735"/>
                </a:solidFill>
              </a:rPr>
              <a:t> воспитания личности </a:t>
            </a:r>
          </a:p>
          <a:p>
            <a:pPr marL="342900" indent="-323850" algn="ctr">
              <a:lnSpc>
                <a:spcPct val="75000"/>
              </a:lnSpc>
              <a:spcBef>
                <a:spcPts val="350"/>
              </a:spcBef>
              <a:buClrTx/>
              <a:buSzPct val="7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1400" b="1">
                <a:solidFill>
                  <a:srgbClr val="953735"/>
                </a:solidFill>
              </a:rPr>
              <a:t>гражданина России,</a:t>
            </a:r>
          </a:p>
          <a:p>
            <a:pPr marL="342900" indent="-323850" algn="ctr">
              <a:lnSpc>
                <a:spcPct val="75000"/>
              </a:lnSpc>
              <a:spcBef>
                <a:spcPts val="350"/>
              </a:spcBef>
              <a:buClrTx/>
              <a:buSzPct val="7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1400" b="1">
                <a:solidFill>
                  <a:srgbClr val="953735"/>
                </a:solidFill>
              </a:rPr>
              <a:t>Концепция социокультурной</a:t>
            </a:r>
          </a:p>
          <a:p>
            <a:pPr marL="342900" indent="-323850" algn="ctr">
              <a:lnSpc>
                <a:spcPct val="75000"/>
              </a:lnSpc>
              <a:spcBef>
                <a:spcPts val="350"/>
              </a:spcBef>
              <a:buClrTx/>
              <a:buSzPct val="7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1400" b="1">
                <a:solidFill>
                  <a:srgbClr val="953735"/>
                </a:solidFill>
              </a:rPr>
              <a:t> модернизации</a:t>
            </a:r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5715000" y="2000250"/>
            <a:ext cx="3178175" cy="229235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EFD1"/>
              </a:gs>
              <a:gs pos="100000">
                <a:srgbClr val="D1C39F"/>
              </a:gs>
            </a:gsLst>
            <a:lin ang="5400000" scaled="1"/>
          </a:gradFill>
          <a:ln w="28440">
            <a:solidFill>
              <a:srgbClr val="002060"/>
            </a:solidFill>
            <a:miter lim="800000"/>
            <a:headEnd/>
            <a:tailEnd/>
          </a:ln>
          <a:effectLst>
            <a:outerShdw dist="17819" dir="2700000" algn="ctr" rotWithShape="0">
              <a:srgbClr val="001F7A"/>
            </a:outerShdw>
          </a:effectLst>
        </p:spPr>
        <p:txBody>
          <a:bodyPr wrap="none" lIns="90000" tIns="46800" rIns="90000" bIns="46800" anchor="ctr"/>
          <a:lstStyle/>
          <a:p>
            <a:pPr marL="342900" indent="-323850" algn="ctr">
              <a:lnSpc>
                <a:spcPct val="75000"/>
              </a:lnSpc>
              <a:spcBef>
                <a:spcPts val="400"/>
              </a:spcBef>
              <a:buClrTx/>
              <a:buSzPct val="7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1600" b="1" u="sng">
                <a:solidFill>
                  <a:srgbClr val="0000FF"/>
                </a:solidFill>
                <a:latin typeface="Calibri" pitchFamily="34" charset="0"/>
              </a:rPr>
              <a:t>Научная основа</a:t>
            </a:r>
          </a:p>
          <a:p>
            <a:pPr marL="342900" indent="-323850" algn="ctr">
              <a:lnSpc>
                <a:spcPct val="75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ru-RU" sz="2000">
              <a:solidFill>
                <a:srgbClr val="0000FF"/>
              </a:solidFill>
              <a:latin typeface="Calibri" pitchFamily="34" charset="0"/>
            </a:endParaRPr>
          </a:p>
          <a:p>
            <a:pPr marL="342900" indent="-323850" algn="ctr">
              <a:lnSpc>
                <a:spcPct val="75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ru-RU" sz="2000">
              <a:solidFill>
                <a:srgbClr val="0000FF"/>
              </a:solidFill>
              <a:latin typeface="Calibri" pitchFamily="34" charset="0"/>
            </a:endParaRPr>
          </a:p>
          <a:p>
            <a:pPr marL="342900" indent="-323850" algn="ctr">
              <a:lnSpc>
                <a:spcPct val="75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ru-RU" sz="2000">
              <a:solidFill>
                <a:srgbClr val="0000FF"/>
              </a:solidFill>
              <a:latin typeface="Calibri" pitchFamily="34" charset="0"/>
            </a:endParaRPr>
          </a:p>
          <a:p>
            <a:pPr marL="342900" indent="-323850" algn="ctr">
              <a:lnSpc>
                <a:spcPct val="75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ru-RU" sz="2000">
              <a:solidFill>
                <a:srgbClr val="0000FF"/>
              </a:solidFill>
              <a:latin typeface="Calibri" pitchFamily="34" charset="0"/>
            </a:endParaRPr>
          </a:p>
          <a:p>
            <a:pPr marL="342900" indent="-323850" algn="ctr">
              <a:lnSpc>
                <a:spcPct val="75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ru-RU" sz="2000">
              <a:solidFill>
                <a:srgbClr val="0000FF"/>
              </a:solidFill>
              <a:latin typeface="Calibri" pitchFamily="34" charset="0"/>
            </a:endParaRPr>
          </a:p>
          <a:p>
            <a:pPr marL="342900" indent="-323850" algn="ctr">
              <a:lnSpc>
                <a:spcPct val="75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ru-RU" sz="200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5867400" y="2636838"/>
            <a:ext cx="3025775" cy="1655762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28440">
            <a:solidFill>
              <a:srgbClr val="0000FF"/>
            </a:solidFill>
            <a:miter lim="800000"/>
            <a:headEnd/>
            <a:tailEnd/>
          </a:ln>
          <a:effectLst>
            <a:outerShdw dist="17819" dir="2700000" algn="ctr" rotWithShape="0">
              <a:srgbClr val="993D00"/>
            </a:outerShdw>
          </a:effectLst>
        </p:spPr>
        <p:txBody>
          <a:bodyPr wrap="none" lIns="90000" tIns="46800" rIns="90000" bIns="46800" anchor="ctr"/>
          <a:lstStyle/>
          <a:p>
            <a:pPr marL="342900" indent="-323850" algn="ctr">
              <a:lnSpc>
                <a:spcPct val="75000"/>
              </a:lnSpc>
              <a:spcBef>
                <a:spcPts val="350"/>
              </a:spcBef>
              <a:buClrTx/>
              <a:buSzPct val="7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1400" b="1">
                <a:solidFill>
                  <a:srgbClr val="002060"/>
                </a:solidFill>
                <a:latin typeface="Calibri" pitchFamily="34" charset="0"/>
              </a:rPr>
              <a:t>Фундаментальное</a:t>
            </a:r>
          </a:p>
          <a:p>
            <a:pPr marL="342900" indent="-323850" algn="ctr">
              <a:lnSpc>
                <a:spcPct val="75000"/>
              </a:lnSpc>
              <a:spcBef>
                <a:spcPts val="350"/>
              </a:spcBef>
              <a:buClrTx/>
              <a:buSzPct val="7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1400" b="1">
                <a:solidFill>
                  <a:srgbClr val="002060"/>
                </a:solidFill>
                <a:latin typeface="Calibri" pitchFamily="34" charset="0"/>
              </a:rPr>
              <a:t> ядро содержания </a:t>
            </a:r>
          </a:p>
          <a:p>
            <a:pPr marL="342900" indent="-323850" algn="ctr">
              <a:lnSpc>
                <a:spcPct val="75000"/>
              </a:lnSpc>
              <a:spcBef>
                <a:spcPts val="350"/>
              </a:spcBef>
              <a:buClrTx/>
              <a:buSzPct val="7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1400" b="1">
                <a:solidFill>
                  <a:srgbClr val="002060"/>
                </a:solidFill>
                <a:latin typeface="Calibri" pitchFamily="34" charset="0"/>
              </a:rPr>
              <a:t>общего образования</a:t>
            </a:r>
          </a:p>
          <a:p>
            <a:pPr marL="342900" indent="-323850" algn="ctr">
              <a:lnSpc>
                <a:spcPct val="75000"/>
              </a:lnSpc>
              <a:spcBef>
                <a:spcPts val="350"/>
              </a:spcBef>
              <a:buClrTx/>
              <a:buSzPct val="7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1400" b="1">
                <a:solidFill>
                  <a:srgbClr val="002060"/>
                </a:solidFill>
                <a:latin typeface="Calibri" pitchFamily="34" charset="0"/>
              </a:rPr>
              <a:t>и системно-деятельностный </a:t>
            </a:r>
          </a:p>
          <a:p>
            <a:pPr marL="342900" indent="-323850" algn="ctr">
              <a:lnSpc>
                <a:spcPct val="75000"/>
              </a:lnSpc>
              <a:spcBef>
                <a:spcPts val="350"/>
              </a:spcBef>
              <a:buClrTx/>
              <a:buSzPct val="7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1400" b="1">
                <a:solidFill>
                  <a:srgbClr val="002060"/>
                </a:solidFill>
                <a:latin typeface="Calibri" pitchFamily="34" charset="0"/>
              </a:rPr>
              <a:t>подход</a:t>
            </a:r>
          </a:p>
        </p:txBody>
      </p:sp>
      <p:sp>
        <p:nvSpPr>
          <p:cNvPr id="9223" name="AutoShape 7"/>
          <p:cNvSpPr>
            <a:spLocks noChangeArrowheads="1"/>
          </p:cNvSpPr>
          <p:nvPr/>
        </p:nvSpPr>
        <p:spPr bwMode="auto">
          <a:xfrm>
            <a:off x="2071688" y="4572000"/>
            <a:ext cx="4643437" cy="185737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BEAC7"/>
              </a:gs>
              <a:gs pos="100000">
                <a:srgbClr val="FEE7F2"/>
              </a:gs>
            </a:gsLst>
            <a:lin ang="5400000" scaled="1"/>
          </a:gradFill>
          <a:ln w="28440">
            <a:solidFill>
              <a:srgbClr val="C6D9F1"/>
            </a:solidFill>
            <a:miter lim="800000"/>
            <a:headEnd/>
            <a:tailEnd/>
          </a:ln>
          <a:effectLst>
            <a:outerShdw dist="17819" dir="2700000" algn="ctr" rotWithShape="0">
              <a:srgbClr val="001F7A"/>
            </a:outerShdw>
          </a:effectLst>
        </p:spPr>
        <p:txBody>
          <a:bodyPr wrap="none" lIns="90000" tIns="46800" rIns="90000" bIns="46800" anchor="ctr"/>
          <a:lstStyle/>
          <a:p>
            <a:pPr marL="342900" indent="-323850" algn="ctr">
              <a:lnSpc>
                <a:spcPct val="80000"/>
              </a:lnSpc>
              <a:spcBef>
                <a:spcPts val="600"/>
              </a:spcBef>
              <a:buClrTx/>
              <a:buSzPct val="7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2400" b="1" dirty="0">
                <a:solidFill>
                  <a:srgbClr val="0066FF"/>
                </a:solidFill>
                <a:latin typeface="Impact" pitchFamily="34" charset="0"/>
              </a:rPr>
              <a:t>Федеральный</a:t>
            </a:r>
          </a:p>
          <a:p>
            <a:pPr marL="342900" indent="-323850" algn="ctr">
              <a:lnSpc>
                <a:spcPct val="80000"/>
              </a:lnSpc>
              <a:spcBef>
                <a:spcPts val="600"/>
              </a:spcBef>
              <a:buClrTx/>
              <a:buSzPct val="7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2400" b="1" dirty="0">
                <a:solidFill>
                  <a:srgbClr val="0066FF"/>
                </a:solidFill>
                <a:latin typeface="Impact" pitchFamily="34" charset="0"/>
              </a:rPr>
              <a:t>государственный</a:t>
            </a:r>
          </a:p>
          <a:p>
            <a:pPr marL="342900" indent="-323850" algn="ctr">
              <a:lnSpc>
                <a:spcPct val="80000"/>
              </a:lnSpc>
              <a:spcBef>
                <a:spcPts val="600"/>
              </a:spcBef>
              <a:buClrTx/>
              <a:buSzPct val="7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2400" b="1" dirty="0">
                <a:solidFill>
                  <a:srgbClr val="0066FF"/>
                </a:solidFill>
                <a:latin typeface="Impact" pitchFamily="34" charset="0"/>
              </a:rPr>
              <a:t>образовательный</a:t>
            </a:r>
          </a:p>
          <a:p>
            <a:pPr marL="342900" indent="-323850" algn="ctr">
              <a:lnSpc>
                <a:spcPct val="80000"/>
              </a:lnSpc>
              <a:spcBef>
                <a:spcPts val="600"/>
              </a:spcBef>
              <a:buClrTx/>
              <a:buSzPct val="7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2400" b="1" dirty="0">
                <a:solidFill>
                  <a:srgbClr val="0066FF"/>
                </a:solidFill>
                <a:latin typeface="Impact" pitchFamily="34" charset="0"/>
              </a:rPr>
              <a:t>стандарт общего</a:t>
            </a:r>
          </a:p>
          <a:p>
            <a:pPr marL="342900" indent="-323850" algn="ctr">
              <a:lnSpc>
                <a:spcPct val="80000"/>
              </a:lnSpc>
              <a:spcBef>
                <a:spcPts val="600"/>
              </a:spcBef>
              <a:buClrTx/>
              <a:buSzPct val="75000"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sz="2400" b="1" dirty="0">
                <a:solidFill>
                  <a:srgbClr val="0066FF"/>
                </a:solidFill>
                <a:latin typeface="Impact" pitchFamily="34" charset="0"/>
              </a:rPr>
              <a:t>образования</a:t>
            </a:r>
          </a:p>
        </p:txBody>
      </p:sp>
      <p:sp>
        <p:nvSpPr>
          <p:cNvPr id="9224" name="Freeform 8"/>
          <p:cNvSpPr>
            <a:spLocks noChangeArrowheads="1"/>
          </p:cNvSpPr>
          <p:nvPr/>
        </p:nvSpPr>
        <p:spPr bwMode="auto">
          <a:xfrm rot="5400000">
            <a:off x="4181475" y="2643188"/>
            <a:ext cx="719137" cy="433388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3375 w 21600"/>
              <a:gd name="T9" fmla="*/ 5400 h 21600"/>
              <a:gd name="T10" fmla="*/ 18900 w 21600"/>
              <a:gd name="T11" fmla="*/ 162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28440">
            <a:solidFill>
              <a:srgbClr val="0070C0"/>
            </a:solidFill>
            <a:miter lim="800000"/>
            <a:headEnd/>
            <a:tailEnd/>
          </a:ln>
          <a:effectLst>
            <a:outerShdw dist="17819" dir="2700000" algn="ctr" rotWithShape="0">
              <a:srgbClr val="001F7A"/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9225" name="Freeform 9"/>
          <p:cNvSpPr>
            <a:spLocks noChangeArrowheads="1"/>
          </p:cNvSpPr>
          <p:nvPr/>
        </p:nvSpPr>
        <p:spPr bwMode="auto">
          <a:xfrm rot="2340000">
            <a:off x="1331913" y="4684713"/>
            <a:ext cx="669925" cy="395287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3375 w 21600"/>
              <a:gd name="T9" fmla="*/ 5400 h 21600"/>
              <a:gd name="T10" fmla="*/ 18900 w 21600"/>
              <a:gd name="T11" fmla="*/ 162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28440">
            <a:solidFill>
              <a:srgbClr val="0070C0"/>
            </a:solidFill>
            <a:miter lim="800000"/>
            <a:headEnd/>
            <a:tailEnd/>
          </a:ln>
          <a:effectLst>
            <a:outerShdw dist="17819" dir="2700000" algn="ctr" rotWithShape="0">
              <a:srgbClr val="001F7A"/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9226" name="Freeform 10"/>
          <p:cNvSpPr>
            <a:spLocks noChangeArrowheads="1"/>
          </p:cNvSpPr>
          <p:nvPr/>
        </p:nvSpPr>
        <p:spPr bwMode="auto">
          <a:xfrm rot="8520000">
            <a:off x="6981825" y="4729163"/>
            <a:ext cx="774700" cy="376237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3375 w 21600"/>
              <a:gd name="T9" fmla="*/ 5400 h 21600"/>
              <a:gd name="T10" fmla="*/ 18900 w 21600"/>
              <a:gd name="T11" fmla="*/ 162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28440">
            <a:solidFill>
              <a:srgbClr val="0070C0"/>
            </a:solidFill>
            <a:miter lim="800000"/>
            <a:headEnd/>
            <a:tailEnd/>
          </a:ln>
          <a:effectLst>
            <a:outerShdw dist="17819" dir="2700000" algn="ctr" rotWithShape="0">
              <a:srgbClr val="001F7A"/>
            </a:outerShdw>
          </a:effectLst>
        </p:spPr>
        <p:txBody>
          <a:bodyPr wrap="none" anchor="ctr"/>
          <a:lstStyle/>
          <a:p>
            <a:endParaRPr lang="ru-RU"/>
          </a:p>
        </p:txBody>
      </p:sp>
      <p:pic>
        <p:nvPicPr>
          <p:cNvPr id="922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6172200"/>
            <a:ext cx="685800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2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2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2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2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2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2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 build="allAtOnce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BF6E6D-FADC-43A7-A651-5EA37E89A4C4}" type="slidenum">
              <a:rPr lang="ru-RU"/>
              <a:pPr/>
              <a:t>8</a:t>
            </a:fld>
            <a:endParaRPr lang="ru-RU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92150"/>
            <a:ext cx="9144000" cy="170021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b="1" dirty="0" smtClean="0">
                <a:solidFill>
                  <a:srgbClr val="FF0000"/>
                </a:solidFill>
              </a:rPr>
              <a:t>Концепция духовно-нравственного развития и воспитания личности гражданина России </a:t>
            </a:r>
            <a:r>
              <a:rPr lang="ru-RU" sz="2800" b="1" dirty="0" smtClean="0">
                <a:solidFill>
                  <a:srgbClr val="FF0000"/>
                </a:solidFill>
                <a:latin typeface="Tahoma" pitchFamily="34" charset="0"/>
              </a:rPr>
              <a:t/>
            </a:r>
            <a:br>
              <a:rPr lang="ru-RU" sz="2800" b="1" dirty="0" smtClean="0">
                <a:solidFill>
                  <a:srgbClr val="FF0000"/>
                </a:solidFill>
                <a:latin typeface="Tahoma" pitchFamily="34" charset="0"/>
              </a:rPr>
            </a:br>
            <a:endParaRPr lang="ru-RU" sz="2800" b="1" dirty="0" smtClean="0">
              <a:solidFill>
                <a:srgbClr val="FF0000"/>
              </a:solidFill>
              <a:latin typeface="Tahoma" pitchFamily="34" charset="0"/>
            </a:endParaRPr>
          </a:p>
        </p:txBody>
      </p:sp>
      <p:sp useBgFill="1"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" y="2349500"/>
            <a:ext cx="8143900" cy="45085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marL="365760" indent="-256032" fontAlgn="auto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b="1" dirty="0" smtClean="0">
                <a:solidFill>
                  <a:schemeClr val="accent2"/>
                </a:solidFill>
              </a:rPr>
              <a:t>Определяет:</a:t>
            </a:r>
          </a:p>
          <a:p>
            <a:pPr marL="365760" indent="-256032" fontAlgn="auto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ru-RU" b="1" dirty="0" smtClean="0">
              <a:solidFill>
                <a:schemeClr val="accent2"/>
              </a:solidFill>
            </a:endParaRPr>
          </a:p>
          <a:p>
            <a:pPr marL="365760" indent="-256032" fontAlgn="auto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Систему базовых национальных ценностей</a:t>
            </a:r>
          </a:p>
          <a:p>
            <a:pPr marL="365760" indent="-256032" fontAlgn="auto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Современный национальный воспитательный идеал</a:t>
            </a:r>
            <a:endParaRPr lang="ru-RU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5760" indent="-256032" fontAlgn="auto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Цель и задачи духовно-нравственного развития и воспитания обучающихся в единстве учебной и </a:t>
            </a:r>
            <a:r>
              <a:rPr lang="ru-RU" dirty="0" err="1" smtClean="0"/>
              <a:t>внеучебной</a:t>
            </a:r>
            <a:r>
              <a:rPr lang="ru-RU" dirty="0" smtClean="0"/>
              <a:t> деятельности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400" b="1" i="1" dirty="0">
                <a:solidFill>
                  <a:schemeClr val="tx1"/>
                </a:solidFill>
              </a:rPr>
              <a:t>Базовые национальные ценности российского общества</a:t>
            </a:r>
          </a:p>
        </p:txBody>
      </p:sp>
      <p:sp>
        <p:nvSpPr>
          <p:cNvPr id="244739" name="Rectangle 3"/>
          <p:cNvSpPr>
            <a:spLocks noGrp="1" noChangeArrowheads="1"/>
          </p:cNvSpPr>
          <p:nvPr>
            <p:ph idx="1"/>
          </p:nvPr>
        </p:nvSpPr>
        <p:spPr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kumimoji="0" lang="ru-RU" sz="2400" b="1" dirty="0">
                <a:solidFill>
                  <a:srgbClr val="0000FF"/>
                </a:solidFill>
                <a:effectLst/>
              </a:rPr>
              <a:t>Патриотизм</a:t>
            </a:r>
          </a:p>
          <a:p>
            <a:pPr>
              <a:lnSpc>
                <a:spcPct val="90000"/>
              </a:lnSpc>
            </a:pPr>
            <a:r>
              <a:rPr kumimoji="0" lang="ru-RU" sz="2400" b="1" dirty="0">
                <a:solidFill>
                  <a:srgbClr val="FF00FF"/>
                </a:solidFill>
                <a:effectLst/>
              </a:rPr>
              <a:t>Социальная солидарность </a:t>
            </a:r>
          </a:p>
          <a:p>
            <a:pPr>
              <a:lnSpc>
                <a:spcPct val="90000"/>
              </a:lnSpc>
            </a:pPr>
            <a:r>
              <a:rPr kumimoji="0" lang="ru-RU" sz="2400" b="1" dirty="0">
                <a:solidFill>
                  <a:srgbClr val="0000FF"/>
                </a:solidFill>
                <a:effectLst/>
              </a:rPr>
              <a:t>Гражданственность</a:t>
            </a:r>
          </a:p>
          <a:p>
            <a:pPr>
              <a:lnSpc>
                <a:spcPct val="90000"/>
              </a:lnSpc>
            </a:pPr>
            <a:r>
              <a:rPr kumimoji="0" lang="ru-RU" sz="2400" b="1" dirty="0">
                <a:solidFill>
                  <a:srgbClr val="FF00FF"/>
                </a:solidFill>
                <a:effectLst/>
              </a:rPr>
              <a:t>Семья </a:t>
            </a:r>
          </a:p>
          <a:p>
            <a:pPr>
              <a:lnSpc>
                <a:spcPct val="90000"/>
              </a:lnSpc>
            </a:pPr>
            <a:r>
              <a:rPr kumimoji="0" lang="ru-RU" sz="2400" b="1" dirty="0">
                <a:solidFill>
                  <a:srgbClr val="0000FF"/>
                </a:solidFill>
                <a:effectLst/>
              </a:rPr>
              <a:t>Здоровье</a:t>
            </a:r>
          </a:p>
          <a:p>
            <a:pPr>
              <a:lnSpc>
                <a:spcPct val="90000"/>
              </a:lnSpc>
            </a:pPr>
            <a:r>
              <a:rPr kumimoji="0" lang="ru-RU" sz="2400" b="1" dirty="0">
                <a:solidFill>
                  <a:srgbClr val="FF00FF"/>
                </a:solidFill>
                <a:effectLst/>
              </a:rPr>
              <a:t>Труд и творчество</a:t>
            </a:r>
          </a:p>
          <a:p>
            <a:pPr>
              <a:lnSpc>
                <a:spcPct val="90000"/>
              </a:lnSpc>
            </a:pPr>
            <a:r>
              <a:rPr kumimoji="0" lang="ru-RU" sz="2400" b="1" dirty="0">
                <a:solidFill>
                  <a:srgbClr val="0000FF"/>
                </a:solidFill>
                <a:effectLst/>
              </a:rPr>
              <a:t>Наука</a:t>
            </a:r>
          </a:p>
          <a:p>
            <a:pPr>
              <a:lnSpc>
                <a:spcPct val="90000"/>
              </a:lnSpc>
            </a:pPr>
            <a:r>
              <a:rPr kumimoji="0" lang="ru-RU" sz="2400" b="1" dirty="0">
                <a:solidFill>
                  <a:srgbClr val="FF00FF"/>
                </a:solidFill>
                <a:effectLst/>
              </a:rPr>
              <a:t>Традиционные религии России</a:t>
            </a:r>
          </a:p>
          <a:p>
            <a:pPr>
              <a:lnSpc>
                <a:spcPct val="90000"/>
              </a:lnSpc>
            </a:pPr>
            <a:r>
              <a:rPr kumimoji="0" lang="ru-RU" sz="2400" b="1" dirty="0">
                <a:solidFill>
                  <a:srgbClr val="0000FF"/>
                </a:solidFill>
                <a:effectLst/>
              </a:rPr>
              <a:t>Искусство и литература</a:t>
            </a:r>
          </a:p>
          <a:p>
            <a:pPr>
              <a:lnSpc>
                <a:spcPct val="90000"/>
              </a:lnSpc>
            </a:pPr>
            <a:r>
              <a:rPr kumimoji="0" lang="ru-RU" sz="2400" b="1" dirty="0">
                <a:solidFill>
                  <a:srgbClr val="FF00FF"/>
                </a:solidFill>
                <a:effectLst/>
              </a:rPr>
              <a:t>Природа</a:t>
            </a:r>
          </a:p>
          <a:p>
            <a:pPr>
              <a:lnSpc>
                <a:spcPct val="90000"/>
              </a:lnSpc>
            </a:pPr>
            <a:r>
              <a:rPr kumimoji="0" lang="ru-RU" sz="2400" b="1" dirty="0">
                <a:solidFill>
                  <a:srgbClr val="0000FF"/>
                </a:solidFill>
                <a:effectLst/>
              </a:rPr>
              <a:t>Человечество  </a:t>
            </a:r>
          </a:p>
          <a:p>
            <a:pPr>
              <a:lnSpc>
                <a:spcPct val="90000"/>
              </a:lnSpc>
            </a:pPr>
            <a:endParaRPr lang="ru-RU" sz="24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4447824359C24CD68FB05F825C968269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DELIMITERS" val="3.1"/>
  <p:tag name="VALUEFORMAT" val="0%"/>
  <p:tag name="SLIDEORDER" val="3"/>
  <p:tag name="SLIDEGUID" val="5253874465124C53B0FF1C0FAA8F7F07"/>
  <p:tag name="QUESTIONALIAS" val="ФГОС основного общего образования вводится в действие с:"/>
  <p:tag name="ANSWERSALIAS" val="17 декабря 2010 г.|smicln|1 февраля 2011 г.|smicln|1 сентября 2011 г.|smicln|1 сентября 2012 г."/>
  <p:tag name="VALUES" val="Incorrect|smicln|Correct|smicln|Incorrect|smicln|Incorrect"/>
  <p:tag name="TOTALRESPONSES" val="7"/>
  <p:tag name="RESPONSECOUNT" val="7"/>
  <p:tag name="SLICED" val="False"/>
  <p:tag name="RESPONSES" val="USB[007FD4],1,7,2;3;4;1;2;3;1;"/>
  <p:tag name="CHARTSTRINGSTD" val="2 2 2 1"/>
  <p:tag name="CHARTSTRINGREV" val="1 2 2 2"/>
  <p:tag name="CHARTSTRINGSTDPER" val="0,285714285714286 0,285714285714286 0,285714285714286 0,142857142857143"/>
  <p:tag name="CHARTSTRINGREVPER" val="0,142857142857143 0,285714285714286 0,285714285714286 0,285714285714286"/>
  <p:tag name="RESPONSESGATHERED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4447824359C24CD68FB05F825C968269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DELIMITERS" val="3.1"/>
  <p:tag name="VALUEFORMAT" val="0%"/>
  <p:tag name="SLIDEORDER" val="3"/>
  <p:tag name="SLIDEGUID" val="5253874465124C53B0FF1C0FAA8F7F07"/>
  <p:tag name="QUESTIONALIAS" val="ФГОС основного общего образования вводится в действие с:"/>
  <p:tag name="ANSWERSALIAS" val="17 декабря 2010 г.|smicln|1 февраля 2011 г.|smicln|1 сентября 2011 г.|smicln|1 сентября 2012 г."/>
  <p:tag name="VALUES" val="Incorrect|smicln|Correct|smicln|Incorrect|smicln|Incorrect"/>
  <p:tag name="TOTALRESPONSES" val="7"/>
  <p:tag name="RESPONSECOUNT" val="7"/>
  <p:tag name="SLICED" val="False"/>
  <p:tag name="RESPONSES" val="USB[007FD4],1,7,2;3;4;1;2;3;1;"/>
  <p:tag name="CHARTSTRINGSTD" val="2 2 2 1"/>
  <p:tag name="CHARTSTRINGREV" val="1 2 2 2"/>
  <p:tag name="CHARTSTRINGSTDPER" val="0,285714285714286 0,285714285714286 0,285714285714286 0,142857142857143"/>
  <p:tag name="CHARTSTRINGREVPER" val="0,142857142857143 0,285714285714286 0,285714285714286 0,285714285714286"/>
  <p:tag name="RESPONSESGATHERED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4447824359C24CD68FB05F825C968269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DELIMITERS" val="3.1"/>
  <p:tag name="VALUEFORMAT" val="0%"/>
  <p:tag name="SLIDEORDER" val="3"/>
  <p:tag name="SLIDEGUID" val="5253874465124C53B0FF1C0FAA8F7F07"/>
  <p:tag name="QUESTIONALIAS" val="ФГОС основного общего образования вводится в действие с:"/>
  <p:tag name="ANSWERSALIAS" val="17 декабря 2010 г.|smicln|1 февраля 2011 г.|smicln|1 сентября 2011 г.|smicln|1 сентября 2012 г."/>
  <p:tag name="VALUES" val="Incorrect|smicln|Correct|smicln|Incorrect|smicln|Incorrect"/>
  <p:tag name="TOTALRESPONSES" val="7"/>
  <p:tag name="RESPONSECOUNT" val="7"/>
  <p:tag name="SLICED" val="False"/>
  <p:tag name="RESPONSES" val="USB[007FD4],1,7,2;3;4;1;2;3;1;"/>
  <p:tag name="CHARTSTRINGSTD" val="2 2 2 1"/>
  <p:tag name="CHARTSTRINGREV" val="1 2 2 2"/>
  <p:tag name="CHARTSTRINGSTDPER" val="0,285714285714286 0,285714285714286 0,285714285714286 0,142857142857143"/>
  <p:tag name="CHARTSTRINGREVPER" val="0,142857142857143 0,285714285714286 0,285714285714286 0,285714285714286"/>
  <p:tag name="RESPONSESGATHER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4447824359C24CD68FB05F825C968269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DELIMITERS" val="3.1"/>
  <p:tag name="VALUEFORMAT" val="0%"/>
  <p:tag name="SLIDEORDER" val="3"/>
  <p:tag name="SLIDEGUID" val="5253874465124C53B0FF1C0FAA8F7F07"/>
  <p:tag name="QUESTIONALIAS" val="ФГОС основного общего образования вводится в действие с:"/>
  <p:tag name="ANSWERSALIAS" val="17 декабря 2010 г.|smicln|1 февраля 2011 г.|smicln|1 сентября 2011 г.|smicln|1 сентября 2012 г."/>
  <p:tag name="VALUES" val="Incorrect|smicln|Correct|smicln|Incorrect|smicln|Incorrect"/>
  <p:tag name="TOTALRESPONSES" val="7"/>
  <p:tag name="RESPONSECOUNT" val="7"/>
  <p:tag name="SLICED" val="False"/>
  <p:tag name="RESPONSES" val="USB[007FD4],1,7,2;3;4;1;2;3;1;"/>
  <p:tag name="CHARTSTRINGSTD" val="2 2 2 1"/>
  <p:tag name="CHARTSTRINGREV" val="1 2 2 2"/>
  <p:tag name="CHARTSTRINGSTDPER" val="0,285714285714286 0,285714285714286 0,285714285714286 0,142857142857143"/>
  <p:tag name="CHARTSTRINGREVPER" val="0,142857142857143 0,285714285714286 0,285714285714286 0,285714285714286"/>
  <p:tag name="RESPONSESGATHERED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4447824359C24CD68FB05F825C968269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DELIMITERS" val="3.1"/>
  <p:tag name="VALUEFORMAT" val="0%"/>
  <p:tag name="SLIDEORDER" val="3"/>
  <p:tag name="SLIDEGUID" val="5253874465124C53B0FF1C0FAA8F7F07"/>
  <p:tag name="QUESTIONALIAS" val="ФГОС основного общего образования вводится в действие с:"/>
  <p:tag name="ANSWERSALIAS" val="17 декабря 2010 г.|smicln|1 февраля 2011 г.|smicln|1 сентября 2011 г.|smicln|1 сентября 2012 г."/>
  <p:tag name="VALUES" val="Incorrect|smicln|Correct|smicln|Incorrect|smicln|Incorrect"/>
  <p:tag name="TOTALRESPONSES" val="7"/>
  <p:tag name="RESPONSECOUNT" val="7"/>
  <p:tag name="SLICED" val="False"/>
  <p:tag name="RESPONSES" val="USB[007FD4],1,7,2;3;4;1;2;3;1;"/>
  <p:tag name="CHARTSTRINGSTD" val="2 2 2 1"/>
  <p:tag name="CHARTSTRINGREV" val="1 2 2 2"/>
  <p:tag name="CHARTSTRINGSTDPER" val="0,285714285714286 0,285714285714286 0,285714285714286 0,142857142857143"/>
  <p:tag name="CHARTSTRINGREVPER" val="0,142857142857143 0,285714285714286 0,285714285714286 0,285714285714286"/>
  <p:tag name="RESPONSESGATHERED" val="False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353</TotalTime>
  <Words>2035</Words>
  <Application>Microsoft Office PowerPoint</Application>
  <PresentationFormat>Экран (4:3)</PresentationFormat>
  <Paragraphs>796</Paragraphs>
  <Slides>27</Slides>
  <Notes>14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Изящная</vt:lpstr>
      <vt:lpstr>Презентация PowerPoint</vt:lpstr>
      <vt:lpstr> Основная цель российского образования </vt:lpstr>
      <vt:lpstr>Роль и место педагогического образования в стандарте общего образования </vt:lpstr>
      <vt:lpstr>Презентация PowerPoint</vt:lpstr>
      <vt:lpstr>Презентация PowerPoint</vt:lpstr>
      <vt:lpstr>Презентация PowerPoint</vt:lpstr>
      <vt:lpstr>Презентация PowerPoint</vt:lpstr>
      <vt:lpstr> Концепция духовно-нравственного развития и воспитания личности гражданина России  </vt:lpstr>
      <vt:lpstr>Базовые национальные ценности российского общества</vt:lpstr>
      <vt:lpstr>Презентация PowerPoint</vt:lpstr>
      <vt:lpstr>Презентация PowerPoint</vt:lpstr>
      <vt:lpstr>Презентация PowerPoint</vt:lpstr>
      <vt:lpstr>Презентация PowerPoint</vt:lpstr>
      <vt:lpstr>Место и роль Фундаментального ядра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Итоговая оценка достижения результатов освоения основных образовательных программ</vt:lpstr>
      <vt:lpstr>Презентация PowerPoint</vt:lpstr>
      <vt:lpstr>Презентация PowerPoint</vt:lpstr>
      <vt:lpstr>Отличие ФГОС С(П)ОО от других ФГОС общего образования</vt:lpstr>
      <vt:lpstr>Отличие ФГОС С(П)ОО от других ФГОС общего образования</vt:lpstr>
      <vt:lpstr>Отличие ФГОС С(П)ОО от других ФГОС общего образования</vt:lpstr>
      <vt:lpstr>Отличие ФГОС С(П)ОО от других ФГОС общего образования</vt:lpstr>
      <vt:lpstr>Особенности конструирования учебного плана по ФГОС С(П)ОО</vt:lpstr>
    </vt:vector>
  </TitlesOfParts>
  <Company>RePack by SPecialiST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ФГОСы</dc:title>
  <dc:creator>ПК</dc:creator>
  <cp:lastModifiedBy>Сергей Александрович Войтко</cp:lastModifiedBy>
  <cp:revision>40</cp:revision>
  <dcterms:created xsi:type="dcterms:W3CDTF">2012-12-10T13:21:11Z</dcterms:created>
  <dcterms:modified xsi:type="dcterms:W3CDTF">2017-09-24T15:25:43Z</dcterms:modified>
</cp:coreProperties>
</file>