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57" r:id="rId5"/>
    <p:sldId id="270" r:id="rId6"/>
    <p:sldId id="271" r:id="rId7"/>
    <p:sldId id="272" r:id="rId8"/>
    <p:sldId id="281" r:id="rId9"/>
    <p:sldId id="273" r:id="rId10"/>
    <p:sldId id="274" r:id="rId11"/>
    <p:sldId id="275" r:id="rId12"/>
    <p:sldId id="276" r:id="rId13"/>
    <p:sldId id="258" r:id="rId14"/>
    <p:sldId id="260" r:id="rId15"/>
    <p:sldId id="25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7" r:id="rId26"/>
    <p:sldId id="279" r:id="rId27"/>
    <p:sldId id="278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/>
          <a:stretch/>
        </p:blipFill>
        <p:spPr>
          <a:xfrm flipH="1">
            <a:off x="-1" y="0"/>
            <a:ext cx="449130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1"/>
          <a:stretch/>
        </p:blipFill>
        <p:spPr>
          <a:xfrm flipH="1">
            <a:off x="2686050" y="0"/>
            <a:ext cx="645794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8E7F-6835-427E-B8C9-0137646A1A2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Преподавание физики в 10 «А»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00224"/>
              </p:ext>
            </p:extLst>
          </p:nvPr>
        </p:nvGraphicFramePr>
        <p:xfrm>
          <a:off x="467544" y="1270000"/>
          <a:ext cx="8424936" cy="5114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960440"/>
                <a:gridCol w="2016224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Коли-</a:t>
                      </a:r>
                      <a:r>
                        <a:rPr lang="ru-RU" sz="1800" dirty="0" err="1" smtClean="0">
                          <a:effectLst/>
                        </a:rPr>
                        <a:t>чество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68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3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14432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Выполнение лабораторного практикума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желанию </a:t>
                      </a:r>
                      <a:r>
                        <a:rPr lang="ru-RU" sz="1800" dirty="0" smtClean="0">
                          <a:effectLst/>
                        </a:rPr>
                        <a:t>учащегося (порядок, сроки, группа)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Защита отчёта по лабораторному практикуму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консультация по научно-исследовательским проектам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Консультация по решению олимпиадных задач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9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531"/>
            <a:ext cx="7886699" cy="1047221"/>
          </a:xfrm>
        </p:spPr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11327"/>
              </p:ext>
            </p:extLst>
          </p:nvPr>
        </p:nvGraphicFramePr>
        <p:xfrm>
          <a:off x="628650" y="1270000"/>
          <a:ext cx="78867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приносящие баллы.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Вид мероприятий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Краткая характеристика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Место в учебном процессе</a:t>
                      </a:r>
                      <a:endParaRPr lang="ru-RU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мероприятия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 выполнение которых предусмотрено учебной программой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Семинары, консультации, кружок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Необязательные учебные мероприятия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выполнение которых не предусмотрено учебной программой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Семинары, консультации, лекции, кружок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учебные мероприятия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 выходящие за рамки учебной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 урочная деятельность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6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186519"/>
              </p:ext>
            </p:extLst>
          </p:nvPr>
        </p:nvGraphicFramePr>
        <p:xfrm>
          <a:off x="628650" y="1270000"/>
          <a:ext cx="78867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Проверка домашнего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 до 20 % от максимального количества баллов – единица;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21 до 40 % от максимального количества баллов – двойка;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41 до 60 % от максимального количества баллов – тройка;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61 до 80 % от максимального количества баллов – четвёрка;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81 до 100 % от максимального количества баллов – пятёрка.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Невозможна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3169"/>
              </p:ext>
            </p:extLst>
          </p:nvPr>
        </p:nvGraphicFramePr>
        <p:xfrm>
          <a:off x="628650" y="1270000"/>
          <a:ext cx="78867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Контрольная работа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10 баллов за задачу (30 – 40 баллов за работу)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 до 20 % от максимального количества баллов – единица;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21 до 40 % от максимального количества баллов – двойка;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41 до 60 % от максимального количества баллов – тройка;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61 до 80 % от максимального количества баллов – четвёрка;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81 до 100 % от максимального количества баллов – пятёрка.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Возможна. Добавляет 10% от набранного количества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Возможна. В зачёт идёт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среднеарифметическое значение набранных баллов за все попытки сдачи контрольной.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85685"/>
              </p:ext>
            </p:extLst>
          </p:nvPr>
        </p:nvGraphicFramePr>
        <p:xfrm>
          <a:off x="628650" y="1270000"/>
          <a:ext cx="78867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Зачёт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баллов: 50 за устную часть, 50 за письменную часть.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 до 20 % от максимального количества баллов – единица;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21 до 40 % от максимального количества баллов – двойка;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41 до 60 % от максимального количества баллов – тройка;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61 до 80 % от максимального количества баллов – четвёрка;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81 до 100 % от максимального количества баллов – пятёрка.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Возможна. Добавляет 10% от набранного </a:t>
                      </a:r>
                      <a:r>
                        <a:rPr lang="ru-RU" smtClean="0"/>
                        <a:t>количества баллов.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 если на предыдущих попытках было набрано менее 40%.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пересдаче количество устных вопросов и задач, которые должен решить ученик равно количеству попыток сдачи зачёта. В зачёт идёт среднеарифметическая сумма полученных баллов за все ответы, данные на последней сдаче зачёта.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8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мероприятия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101367"/>
              </p:ext>
            </p:extLst>
          </p:nvPr>
        </p:nvGraphicFramePr>
        <p:xfrm>
          <a:off x="628650" y="1270000"/>
          <a:ext cx="78867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Лабораторный практикум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 20 баллов за работу (по 6 работ в 3 частях)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Реалистичность полученных экспериментальных данных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Правильность полученных результатов и выводов             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Правильность ответов на контрольные вопросы                 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Аккуратность оформления отчёта                                             – 5 баллов.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 smtClean="0"/>
                        <a:t>В зачёт идёт любое количество баллов. Перевод в отметку аналогичен предыдущим работам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Кружок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11107"/>
              </p:ext>
            </p:extLst>
          </p:nvPr>
        </p:nvGraphicFramePr>
        <p:xfrm>
          <a:off x="628650" y="1270000"/>
          <a:ext cx="78867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Дополнительное домашнее задание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 10 баллов за задачу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 записаны основные формулы, законы, сделаны чертежи – 3 балла.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Получена верная система уравнений – 4 балла.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верный ответ – 3 балла.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от 5 баллов и выше за каждую задачу.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Семинар.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двух недель после объявления номеров дополнительного домашнего задания.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47418"/>
              </p:ext>
            </p:extLst>
          </p:nvPr>
        </p:nvGraphicFramePr>
        <p:xfrm>
          <a:off x="628650" y="1270000"/>
          <a:ext cx="788670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Творческое домашнее задание (эксперимент)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 20 баллов за эксперимент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демонстрации изучаемой теме – 5 баллов.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Наглядность демонстрации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изготовления установки (возможность её последующих демонстраций)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Правильность объяснения процессов, наблюдаемых при демонстрации – 5 баллов.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выставляется любое набранное количество баллов.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Лекция по предварительному согласованию с преподавателем.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125891"/>
              </p:ext>
            </p:extLst>
          </p:nvPr>
        </p:nvGraphicFramePr>
        <p:xfrm>
          <a:off x="628650" y="1270000"/>
          <a:ext cx="78867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Проведение семинара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10 баллов за каждую задачу, разобранную на семинаре у доски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5 баллов за каждую задачу, решённую в процессе подготовки к семинару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же получает в зачёт средний балл, который получит класс за контрольную работу по данной теме.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Семинар по предварительному согласованию с преподавателем.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756907"/>
              </p:ext>
            </p:extLst>
          </p:nvPr>
        </p:nvGraphicFramePr>
        <p:xfrm>
          <a:off x="628650" y="1270000"/>
          <a:ext cx="7886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школьников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очередном этапе Всероссийской олимпиады школьников по физике (школьный, муниципальный, региональный, всероссийский) – количество баллов, набранное на этом этапе по протоколу.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победителя или призёра на очередном этапе – количество баллов, набранное на этом этапе по протоколу умноженное на два.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Прохождение в следующий этап олимпиады (количество набранных баллов выше порогового) – количество  баллов, набранное на этом этапе по протоколу умноженное на три.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изучения материала.</a:t>
            </a:r>
          </a:p>
          <a:p>
            <a:r>
              <a:rPr lang="ru-RU" dirty="0" smtClean="0"/>
              <a:t>Бальная система учёта результатов обучения.</a:t>
            </a:r>
          </a:p>
          <a:p>
            <a:r>
              <a:rPr lang="ru-RU" dirty="0" smtClean="0"/>
              <a:t>Стимулирование дополнительных усилий при изучении предмета на этапе выставления итоговой отметки.</a:t>
            </a:r>
          </a:p>
          <a:p>
            <a:r>
              <a:rPr lang="ru-RU" dirty="0"/>
              <a:t>Свобода выбора образовательной траектории в рамках 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82686"/>
              </p:ext>
            </p:extLst>
          </p:nvPr>
        </p:nvGraphicFramePr>
        <p:xfrm>
          <a:off x="628650" y="1270000"/>
          <a:ext cx="7886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Абитуриентские олимпиады школьников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очередном этапе абитуриентской олимпиады школьников по физике (отборочный, очный, заключительный) – количество баллов, набранное на этом этапе по протоколу.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победителя или призёра на очередном этапе – количество баллов, набранное на этом этапе по протоколу умноженное на два.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Прохождение в следующий этап олимпиады (количество набранных баллов выше порогового) – количество  баллов, набранное на этом этапе по протоколу умноженное на три.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268881"/>
              </p:ext>
            </p:extLst>
          </p:nvPr>
        </p:nvGraphicFramePr>
        <p:xfrm>
          <a:off x="628650" y="1270000"/>
          <a:ext cx="78867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Выездные школы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– количество баллов, набранное на итоговой олимпиаде.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на итоговой олимпиаде: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третей степени – количество баллов, набранное на     итоговой олимпиаде умноженное на два;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второй степени – количество баллов, набранное на итоговой олимпиаде умноженное на три;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первой степени – количество баллов, набранное на итоговой олимпиаде умноженное на четыре.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5186"/>
              </p:ext>
            </p:extLst>
          </p:nvPr>
        </p:nvGraphicFramePr>
        <p:xfrm>
          <a:off x="628650" y="1270000"/>
          <a:ext cx="78867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Научно-исследовательская работа.</a:t>
                      </a:r>
                      <a:endParaRPr lang="ru-RU" i="0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 если работа выполняется под руководством преподавателя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40 баллов за выполнение каждого пункта плана подготовки работы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защиты: школьный уровень (участник – 10 баллов, дипломант – 30 баллов), муниципальный уровень (участник – 20 баллов, дипломант – 40 баллов), региональный уровень (участник – 30 баллов, дипломант – 60 баллов), федеральный уровень (участник – 50 баллов, дипломант – 100 баллов).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работа выполняется с другим руководителем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выставляются за результат защиты по критериям, оговорённым в первом случае.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за работой учащегося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Традиционный – электронный журнал</a:t>
            </a:r>
          </a:p>
          <a:p>
            <a:r>
              <a:rPr lang="ru-RU" dirty="0" smtClean="0"/>
              <a:t>Дополнительный – личный кабинет на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 smtClean="0"/>
              <a:t> аккаунде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событий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кабинет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" y="860112"/>
            <a:ext cx="8938668" cy="544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заявки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ovporoshin@mail.ru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Последовательность изучения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К выполнению очередного контрольного мероприятия ученик не допускается, если у него не закрыты предыдущие мероприятия.</a:t>
            </a:r>
          </a:p>
          <a:p>
            <a:r>
              <a:rPr lang="ru-RU" sz="2600" dirty="0" smtClean="0"/>
              <a:t>Не выполненные обязательные контрольные мероприятия оцениваются в журнале как «единица».</a:t>
            </a:r>
          </a:p>
          <a:p>
            <a:r>
              <a:rPr lang="ru-RU" sz="2600" dirty="0" smtClean="0"/>
              <a:t>Первое полугодие заканчивается письменным тестом (структура ЕГЭ) по изученному материалу.</a:t>
            </a:r>
          </a:p>
          <a:p>
            <a:r>
              <a:rPr lang="ru-RU" sz="2600" dirty="0" smtClean="0"/>
              <a:t>Второе полугодие заканчивается устным экзаменом.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16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Бальная система учёта результатов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Каждое мероприятие оценивается по десяти бальной шкале.</a:t>
            </a:r>
          </a:p>
          <a:p>
            <a:r>
              <a:rPr lang="ru-RU" dirty="0" smtClean="0"/>
              <a:t>Распределение баллов заранее оговаривается, фиксируется и доводится до сведения учеников.</a:t>
            </a:r>
          </a:p>
          <a:p>
            <a:r>
              <a:rPr lang="ru-RU" dirty="0" smtClean="0"/>
              <a:t>Все баллы, полученные учениками в течении полугодия суммируются и учитываются при выставлении итоговой отметки.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903790" cy="1351700"/>
          </a:xfrm>
        </p:spPr>
        <p:txBody>
          <a:bodyPr>
            <a:noAutofit/>
          </a:bodyPr>
          <a:lstStyle/>
          <a:p>
            <a:r>
              <a:rPr lang="ru-RU" sz="2800" dirty="0"/>
              <a:t>Стимулирование дополнительных усилий при изучении предмета на этапе выставления итоговой </a:t>
            </a:r>
            <a:r>
              <a:rPr lang="ru-RU" sz="2800" dirty="0" smtClean="0"/>
              <a:t>отметки за </a:t>
            </a:r>
            <a:r>
              <a:rPr lang="ru-RU" sz="2800" b="1" dirty="0" smtClean="0"/>
              <a:t>первое полугодие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1" cy="374441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Если набрано менее </a:t>
            </a:r>
            <a:r>
              <a:rPr lang="ru-RU" b="1" u="sng" dirty="0" smtClean="0"/>
              <a:t>500</a:t>
            </a:r>
            <a:r>
              <a:rPr lang="ru-RU" dirty="0" smtClean="0"/>
              <a:t> баллов, то дополнительные отметки в журнал </a:t>
            </a:r>
            <a:r>
              <a:rPr lang="ru-RU" b="1" u="sng" dirty="0" smtClean="0"/>
              <a:t>не ставятся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набрано от </a:t>
            </a:r>
            <a:r>
              <a:rPr lang="ru-RU" b="1" u="sng" dirty="0"/>
              <a:t>500</a:t>
            </a:r>
            <a:r>
              <a:rPr lang="ru-RU" dirty="0"/>
              <a:t> до </a:t>
            </a:r>
            <a:r>
              <a:rPr lang="ru-RU" b="1" u="sng" dirty="0" smtClean="0"/>
              <a:t>700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3 пятёрки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Если набрано от </a:t>
            </a:r>
            <a:r>
              <a:rPr lang="ru-RU" b="1" u="sng" dirty="0" smtClean="0"/>
              <a:t>701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800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5 пятёрок</a:t>
            </a:r>
            <a:r>
              <a:rPr lang="ru-RU" dirty="0"/>
              <a:t>;</a:t>
            </a:r>
          </a:p>
          <a:p>
            <a:r>
              <a:rPr lang="ru-RU" dirty="0"/>
              <a:t>Если набрано более </a:t>
            </a:r>
            <a:r>
              <a:rPr lang="ru-RU" b="1" u="sng" dirty="0" smtClean="0"/>
              <a:t>801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7 пятёрок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03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903790" cy="1351700"/>
          </a:xfrm>
        </p:spPr>
        <p:txBody>
          <a:bodyPr>
            <a:noAutofit/>
          </a:bodyPr>
          <a:lstStyle/>
          <a:p>
            <a:r>
              <a:rPr lang="ru-RU" sz="3200" dirty="0"/>
              <a:t>Стимулирование дополнительных усилий при изучении предмета на этапе выставления итоговой </a:t>
            </a:r>
            <a:r>
              <a:rPr lang="ru-RU" sz="3200" dirty="0" smtClean="0"/>
              <a:t>отметки </a:t>
            </a:r>
            <a:r>
              <a:rPr lang="ru-RU" sz="3200" b="1" dirty="0" smtClean="0"/>
              <a:t>за год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1" cy="374441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Если набрано менее </a:t>
            </a:r>
            <a:r>
              <a:rPr lang="ru-RU" b="1" u="sng" dirty="0" smtClean="0"/>
              <a:t>1000</a:t>
            </a:r>
            <a:r>
              <a:rPr lang="ru-RU" dirty="0" smtClean="0"/>
              <a:t> </a:t>
            </a:r>
            <a:r>
              <a:rPr lang="ru-RU" dirty="0" smtClean="0"/>
              <a:t>баллов, то дополнительные отметки в журнал </a:t>
            </a:r>
            <a:r>
              <a:rPr lang="ru-RU" b="1" u="sng" dirty="0" smtClean="0"/>
              <a:t>не ставятся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набрано от </a:t>
            </a:r>
            <a:r>
              <a:rPr lang="ru-RU" b="1" u="sng" dirty="0" smtClean="0"/>
              <a:t>1001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1400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3 пятёрки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Если набрано от </a:t>
            </a:r>
            <a:r>
              <a:rPr lang="ru-RU" b="1" u="sng" dirty="0" smtClean="0"/>
              <a:t>1401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1600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5 пятёрок</a:t>
            </a:r>
            <a:r>
              <a:rPr lang="ru-RU" dirty="0"/>
              <a:t>;</a:t>
            </a:r>
          </a:p>
          <a:p>
            <a:r>
              <a:rPr lang="ru-RU" dirty="0"/>
              <a:t>Если набрано более </a:t>
            </a:r>
            <a:r>
              <a:rPr lang="ru-RU" b="1" u="sng" dirty="0" smtClean="0"/>
              <a:t>1601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7 пятёрок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78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46710"/>
              </p:ext>
            </p:extLst>
          </p:nvPr>
        </p:nvGraphicFramePr>
        <p:xfrm>
          <a:off x="467544" y="1270000"/>
          <a:ext cx="8424936" cy="400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Коли-</a:t>
                      </a:r>
                      <a:r>
                        <a:rPr lang="ru-RU" sz="1800" dirty="0" err="1" smtClean="0">
                          <a:effectLst/>
                        </a:rPr>
                        <a:t>чество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101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Изложение основ теории, вывод основных формул, анализ следствий и выводов теории. Создание единой научной картины мира.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Домашнее задание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– параграф в учебнике.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Консультация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77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58228"/>
              </p:ext>
            </p:extLst>
          </p:nvPr>
        </p:nvGraphicFramePr>
        <p:xfrm>
          <a:off x="467544" y="1270000"/>
          <a:ext cx="8424936" cy="4651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Коли-</a:t>
                      </a:r>
                      <a:r>
                        <a:rPr lang="ru-RU" sz="1800" dirty="0" err="1" smtClean="0">
                          <a:effectLst/>
                        </a:rPr>
                        <a:t>чество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6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Показываются методы решения задач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Разбор задач учителем у доски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32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Отработка решения задач нового типа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Решение подборок задач в классе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Разбор и проверка обязательного домашнего задания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Домашнее задание – задачи </a:t>
                      </a:r>
                      <a:r>
                        <a:rPr lang="ru-RU" sz="1800" dirty="0">
                          <a:effectLst/>
                        </a:rPr>
                        <a:t>из подборок или учебника.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0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3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599917"/>
              </p:ext>
            </p:extLst>
          </p:nvPr>
        </p:nvGraphicFramePr>
        <p:xfrm>
          <a:off x="467544" y="1270000"/>
          <a:ext cx="8424936" cy="410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Коли-</a:t>
                      </a:r>
                      <a:r>
                        <a:rPr lang="ru-RU" sz="1800" dirty="0" err="1" smtClean="0">
                          <a:effectLst/>
                        </a:rPr>
                        <a:t>чество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53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329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консультация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Ответы на вопросы учащихся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Написание контрольной работы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желанию учащегося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Сдача зачётов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желанию учащегося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255</Template>
  <TotalTime>323</TotalTime>
  <Words>1612</Words>
  <Application>Microsoft Office PowerPoint</Application>
  <PresentationFormat>Экран (4:3)</PresentationFormat>
  <Paragraphs>248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255</vt:lpstr>
      <vt:lpstr>Специальное оформление</vt:lpstr>
      <vt:lpstr>Тема5</vt:lpstr>
      <vt:lpstr>Преподавание физики в 10 «А» классе</vt:lpstr>
      <vt:lpstr>Основные принципы</vt:lpstr>
      <vt:lpstr>Последовательность изучения материала</vt:lpstr>
      <vt:lpstr>Бальная система учёта результатов обучения</vt:lpstr>
      <vt:lpstr>Стимулирование дополнительных усилий при изучении предмета на этапе выставления итоговой отметки за первое полугодие</vt:lpstr>
      <vt:lpstr>Стимулирование дополнительных усилий при изучении предмета на этапе выставления итоговой отметки за год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Обязательные мероприятия</vt:lpstr>
      <vt:lpstr>Обязательные мероприятия</vt:lpstr>
      <vt:lpstr>Обязательные мероприятия</vt:lpstr>
      <vt:lpstr>Обязательные мероприятия</vt:lpstr>
      <vt:lpstr>Необязательные учебные мероприятия</vt:lpstr>
      <vt:lpstr>Необязательные учебные мероприятия</vt:lpstr>
      <vt:lpstr>Необязательные учебные мероприятия</vt:lpstr>
      <vt:lpstr>Вне учебные мероприятия</vt:lpstr>
      <vt:lpstr>Вне учебные мероприятия</vt:lpstr>
      <vt:lpstr>Вне учебные мероприятия</vt:lpstr>
      <vt:lpstr>Вне учебные мероприятия</vt:lpstr>
      <vt:lpstr>Контроль за работой учащегося</vt:lpstr>
      <vt:lpstr>Календарь событий</vt:lpstr>
      <vt:lpstr>Личный кабинет</vt:lpstr>
      <vt:lpstr>Адрес заявки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2017-07-09T05:35:53Z</dcterms:created>
  <dcterms:modified xsi:type="dcterms:W3CDTF">2024-01-09T06:32:54Z</dcterms:modified>
</cp:coreProperties>
</file>