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56" r:id="rId4"/>
    <p:sldId id="280" r:id="rId5"/>
    <p:sldId id="257" r:id="rId6"/>
    <p:sldId id="270" r:id="rId7"/>
    <p:sldId id="271" r:id="rId8"/>
    <p:sldId id="272" r:id="rId9"/>
    <p:sldId id="282" r:id="rId10"/>
    <p:sldId id="273" r:id="rId11"/>
    <p:sldId id="274" r:id="rId12"/>
    <p:sldId id="275" r:id="rId13"/>
    <p:sldId id="276" r:id="rId14"/>
    <p:sldId id="258" r:id="rId15"/>
    <p:sldId id="260" r:id="rId16"/>
    <p:sldId id="259" r:id="rId17"/>
    <p:sldId id="281" r:id="rId18"/>
    <p:sldId id="283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7" r:id="rId27"/>
    <p:sldId id="279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6"/>
          <a:stretch/>
        </p:blipFill>
        <p:spPr>
          <a:xfrm flipH="1">
            <a:off x="-1" y="0"/>
            <a:ext cx="4491309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81"/>
          <a:stretch/>
        </p:blipFill>
        <p:spPr>
          <a:xfrm flipH="1">
            <a:off x="2686050" y="0"/>
            <a:ext cx="645794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8E7F-6835-427E-B8C9-0137646A1A2B}" type="datetimeFigureOut">
              <a:rPr lang="ru-RU" smtClean="0"/>
              <a:pPr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18BE-2771-4D34-ABF3-4EAD1619C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Преподавание физики в 11 «А»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774449"/>
              </p:ext>
            </p:extLst>
          </p:nvPr>
        </p:nvGraphicFramePr>
        <p:xfrm>
          <a:off x="467544" y="1270000"/>
          <a:ext cx="8424936" cy="3787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531778"/>
                <a:gridCol w="2444886"/>
                <a:gridCol w="936104"/>
              </a:tblGrid>
              <a:tr h="28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занятия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занятия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Особенность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часов в неделю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537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Семинар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</a:t>
                      </a:r>
                      <a:r>
                        <a:rPr lang="ru-RU" sz="1800" dirty="0">
                          <a:effectLst/>
                        </a:rPr>
                        <a:t>часа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329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Консультация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Индивидуальная консультация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Ответы на вопросы учащихся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288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Написание контрольной работы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желанию учащегося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тестов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желанию учащегося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Кружок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465416"/>
              </p:ext>
            </p:extLst>
          </p:nvPr>
        </p:nvGraphicFramePr>
        <p:xfrm>
          <a:off x="467544" y="1270000"/>
          <a:ext cx="8424936" cy="371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960440"/>
                <a:gridCol w="2016224"/>
                <a:gridCol w="936104"/>
              </a:tblGrid>
              <a:tr h="28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занятия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занятия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Особенность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часов в неделю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681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Семинар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</a:t>
                      </a:r>
                      <a:r>
                        <a:rPr lang="ru-RU" sz="1800" dirty="0">
                          <a:effectLst/>
                        </a:rPr>
                        <a:t>часа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332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Консультация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14432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Кружок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Повторение тем к экзамену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желанию </a:t>
                      </a:r>
                      <a:r>
                        <a:rPr lang="ru-RU" sz="1800" dirty="0" smtClean="0">
                          <a:effectLst/>
                        </a:rPr>
                        <a:t>учащегося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288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Решение и разбор тренировочных тестов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5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Консультация по решению экзаменационных задач (ЕГЭ)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9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9531"/>
            <a:ext cx="7886699" cy="1047221"/>
          </a:xfrm>
        </p:spPr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611327"/>
              </p:ext>
            </p:extLst>
          </p:nvPr>
        </p:nvGraphicFramePr>
        <p:xfrm>
          <a:off x="628650" y="1270000"/>
          <a:ext cx="78867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Мероприятия, приносящие баллы.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Вид мероприятий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Краткая характеристика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Место в учебном процессе</a:t>
                      </a:r>
                      <a:endParaRPr lang="ru-RU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Обязательные мероприятия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Мероприятия, выполнение которых предусмотрено учебной программой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Семинары, консультации, кружок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Необязательные учебные мероприятия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выполнение которых не предусмотрено учебной программой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Семинары, консультации, лекции, кружок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 учебные мероприятия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Мероприятия, выходящие за рамки учебной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 урочная деятельность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6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Обязательные </a:t>
            </a:r>
            <a:r>
              <a:rPr lang="ru-RU" b="1" dirty="0" smtClean="0">
                <a:solidFill>
                  <a:schemeClr val="dk1"/>
                </a:solidFill>
              </a:rPr>
              <a:t>мероприятия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687642"/>
              </p:ext>
            </p:extLst>
          </p:nvPr>
        </p:nvGraphicFramePr>
        <p:xfrm>
          <a:off x="628650" y="1270000"/>
          <a:ext cx="78867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78"/>
                <a:gridCol w="63916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Диктант по формулам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баллов (в накопительную</a:t>
                      </a:r>
                      <a:r>
                        <a:rPr lang="ru-RU" baseline="0" dirty="0" smtClean="0"/>
                        <a:t> часть баллов не идёт)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 в отметку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Оценивается вся работа из максимального количества баллов равное 5 (по одному баллу за каждый вопрос).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журнал выставляется отметка по среднему арифметическому количеству баллов за три диктанта.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Досрочная 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Невозможна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Невозможна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0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Обязательные </a:t>
            </a:r>
            <a:r>
              <a:rPr lang="ru-RU" b="1" dirty="0" smtClean="0">
                <a:solidFill>
                  <a:schemeClr val="dk1"/>
                </a:solidFill>
              </a:rPr>
              <a:t>мероприятия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33169"/>
              </p:ext>
            </p:extLst>
          </p:nvPr>
        </p:nvGraphicFramePr>
        <p:xfrm>
          <a:off x="628650" y="1270000"/>
          <a:ext cx="78867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78"/>
                <a:gridCol w="63916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Контрольная работа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10 баллов за задачу (30 – 40 баллов за работу)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 в отметку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 до 20 % от максимального количества баллов – единица;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21 до 40 % от максимального количества баллов – двойка;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41 до 60 % от максимального количества баллов – тройка;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61 до 80 % от максимального количества баллов – четвёрка;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81 до 100 % от максимального количества баллов – пятёрка.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Досрочная 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Возможна. Добавляет 10% от набранного количества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Возможна. В зачёт идёт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среднеарифметическое значение набранных баллов за все попытки сдачи контрольной.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8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Обязательные </a:t>
            </a:r>
            <a:r>
              <a:rPr lang="ru-RU" b="1" dirty="0" smtClean="0">
                <a:solidFill>
                  <a:schemeClr val="dk1"/>
                </a:solidFill>
              </a:rPr>
              <a:t>мероприятия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302671"/>
              </p:ext>
            </p:extLst>
          </p:nvPr>
        </p:nvGraphicFramePr>
        <p:xfrm>
          <a:off x="628650" y="1270000"/>
          <a:ext cx="78867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78"/>
                <a:gridCol w="63916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Еженедельный тренировочный тест ЕГЭ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</a:t>
                      </a:r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Перевод в отметку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набрано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 баллов и менее, то в журнал ставиться «2» без права исправления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Досрочная 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Невозможна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Пересдача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тест не выполнен в отведённые сроки (неделя), то в журнал ставится «1»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 права исправления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в выполненном тесте не оформлена вторая часть с развёрнутым ответом, то в журнал ставится «2» без права исправления.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0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Еженедельный тренировочный тест </a:t>
            </a:r>
            <a:r>
              <a:rPr lang="ru-RU" sz="3600" b="1" dirty="0" smtClean="0"/>
              <a:t>ЕГЭ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 задаётся на платформе «Решу ЕГЭ»</a:t>
            </a:r>
          </a:p>
          <a:p>
            <a:r>
              <a:rPr lang="ru-RU" dirty="0" smtClean="0"/>
              <a:t>Время выполнения теста – неделя</a:t>
            </a:r>
          </a:p>
          <a:p>
            <a:r>
              <a:rPr lang="ru-RU" dirty="0" smtClean="0"/>
              <a:t>Формула для подсчёта итогового балла:</a:t>
            </a:r>
          </a:p>
          <a:p>
            <a:endParaRPr lang="ru-RU" dirty="0"/>
          </a:p>
          <a:p>
            <a:r>
              <a:rPr lang="ru-RU" dirty="0" smtClean="0"/>
              <a:t>    - набранное количество баллов при выполнении теста</a:t>
            </a:r>
          </a:p>
          <a:p>
            <a:r>
              <a:rPr lang="ru-RU" dirty="0" smtClean="0"/>
              <a:t>                                        - «прогресс» по баллам</a:t>
            </a:r>
          </a:p>
          <a:p>
            <a:r>
              <a:rPr lang="ru-RU" dirty="0" smtClean="0"/>
              <a:t>                                        - «перерасход» времени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16188"/>
              </p:ext>
            </p:extLst>
          </p:nvPr>
        </p:nvGraphicFramePr>
        <p:xfrm>
          <a:off x="971600" y="2780928"/>
          <a:ext cx="3221699" cy="69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1066680" imgH="228600" progId="Equation.DSMT4">
                  <p:embed/>
                </p:oleObj>
              </mc:Choice>
              <mc:Fallback>
                <p:oleObj name="Equation" r:id="rId3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780928"/>
                        <a:ext cx="3221699" cy="69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90501"/>
              </p:ext>
            </p:extLst>
          </p:nvPr>
        </p:nvGraphicFramePr>
        <p:xfrm>
          <a:off x="827584" y="3212976"/>
          <a:ext cx="504056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3212976"/>
                        <a:ext cx="504056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073479"/>
              </p:ext>
            </p:extLst>
          </p:nvPr>
        </p:nvGraphicFramePr>
        <p:xfrm>
          <a:off x="1835696" y="4653136"/>
          <a:ext cx="215623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622080" imgH="228600" progId="Equation.DSMT4">
                  <p:embed/>
                </p:oleObj>
              </mc:Choice>
              <mc:Fallback>
                <p:oleObj name="Equation" r:id="rId7" imgW="622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4653136"/>
                        <a:ext cx="2156239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50070"/>
              </p:ext>
            </p:extLst>
          </p:nvPr>
        </p:nvGraphicFramePr>
        <p:xfrm>
          <a:off x="1871699" y="4149080"/>
          <a:ext cx="241226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9" imgW="850680" imgH="228600" progId="Equation.DSMT4">
                  <p:embed/>
                </p:oleObj>
              </mc:Choice>
              <mc:Fallback>
                <p:oleObj name="Equation" r:id="rId9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71699" y="4149080"/>
                        <a:ext cx="2412269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2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Необязательные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111107"/>
              </p:ext>
            </p:extLst>
          </p:nvPr>
        </p:nvGraphicFramePr>
        <p:xfrm>
          <a:off x="628650" y="1270000"/>
          <a:ext cx="78867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Дополнительное домашнее задание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Максимум 10 баллов за задачу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 записаны основные формулы, законы, сделаны чертежи – 3 балла.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Получена верная система уравнений – 4 балла.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 верный ответ – 3 балла.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идёт от 5 баллов и выше за каждую задачу.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Семинар.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двух недель после объявления номеров дополнительного домашнего задания.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2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Необязательные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47418"/>
              </p:ext>
            </p:extLst>
          </p:nvPr>
        </p:nvGraphicFramePr>
        <p:xfrm>
          <a:off x="628650" y="1270000"/>
          <a:ext cx="7886700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Творческое домашнее задание (эксперимент)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Максимум 20 баллов за эксперимент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демонстрации изучаемой теме – 5 баллов.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Наглядность демонстрации – 5 баллов.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изготовления установки (возможность её последующих демонстраций) – 5 баллов.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Правильность объяснения процессов, наблюдаемых при демонстрации – 5 баллов.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выставляется любое набранное количество баллов.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Лекция по предварительному согласованию с преподавателем.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7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Необязательные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125891"/>
              </p:ext>
            </p:extLst>
          </p:nvPr>
        </p:nvGraphicFramePr>
        <p:xfrm>
          <a:off x="628650" y="1270000"/>
          <a:ext cx="78867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Проведение семинара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10 баллов за каждую задачу, разобранную на семинаре у доски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5 баллов за каждую задачу, решённую в процессе подготовки к семинару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же получает в зачёт средний балл, который получит класс за контрольную работу по данной теме.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Семинар по предварительному согласованию с преподавателем.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2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целостной физической картины мира</a:t>
            </a:r>
          </a:p>
          <a:p>
            <a:r>
              <a:rPr lang="ru-RU" dirty="0" smtClean="0"/>
              <a:t>Повторение и систематизация ранее изученного материала </a:t>
            </a:r>
          </a:p>
          <a:p>
            <a:r>
              <a:rPr lang="ru-RU" dirty="0" smtClean="0"/>
              <a:t>Подготовка к ЕГЭ по физике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Вне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492208"/>
              </p:ext>
            </p:extLst>
          </p:nvPr>
        </p:nvGraphicFramePr>
        <p:xfrm>
          <a:off x="628650" y="1270000"/>
          <a:ext cx="78867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школьников по физике.</a:t>
                      </a:r>
                      <a:endParaRPr lang="ru-RU" u="non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получения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очередном этапе всероссийской олимпиады школьников по физике (школьный, муниципальный, региональный, всероссийский) – количество баллов, набранное на этом этапе по протоколу.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 победителя или призёра на очередном этапе – количество баллов, набранное на этом этапе по протоколу умноженное на два.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Прохождение в следующий этап олимпиады (количество набранных баллов выше порогового) – количество  баллов, набранное на этом этапе по протоколу умноженное на три.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Баллы, идущие в зачёт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идёт любое количество баллов, но только по одной из трёх позиций (наибольшее количество баллов).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Вне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782686"/>
              </p:ext>
            </p:extLst>
          </p:nvPr>
        </p:nvGraphicFramePr>
        <p:xfrm>
          <a:off x="628650" y="1270000"/>
          <a:ext cx="78867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Абитуриентские олимпиады школьников по физике.</a:t>
                      </a:r>
                      <a:endParaRPr lang="ru-RU" u="non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получения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очередном этапе абитуриентской олимпиады школьников по физике (отборочный, очный, заключительный) – количество баллов, набранное на этом этапе по протоколу.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 победителя или призёра на очередном этапе – количество баллов, набранное на этом этапе по протоколу умноженное на два.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Прохождение в следующий этап олимпиады (количество набранных баллов выше порогового) – количество  баллов, набранное на этом этапе по протоколу умноженное на три.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Баллы, идущие в зачёт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идёт любое количество баллов, но только по одной из трёх позиций (наибольшее количество баллов).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Вне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268881"/>
              </p:ext>
            </p:extLst>
          </p:nvPr>
        </p:nvGraphicFramePr>
        <p:xfrm>
          <a:off x="628650" y="1270000"/>
          <a:ext cx="78867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Выездные школы по физике.</a:t>
                      </a:r>
                      <a:endParaRPr lang="ru-RU" u="non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получения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– количество баллов, набранное на итоговой олимпиаде.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 на итоговой олимпиаде: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третей степени – количество баллов, набранное на     итоговой олимпиаде умноженное на два;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второй степени – количество баллов, набранное на итоговой олимпиаде умноженное на три;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первой степени – количество баллов, набранное на итоговой олимпиаде умноженное на четыре.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Баллы, идущие в зачёт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зачёт идёт любое количество баллов, но только по одной из трёх позиций (наибольшее количество баллов).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Вне учебные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95186"/>
              </p:ext>
            </p:extLst>
          </p:nvPr>
        </p:nvGraphicFramePr>
        <p:xfrm>
          <a:off x="628650" y="1270000"/>
          <a:ext cx="78867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02"/>
                <a:gridCol w="61755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Научно-исследовательская работа.</a:t>
                      </a:r>
                      <a:endParaRPr lang="ru-RU" i="0" u="non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Условия получения баллов если работа выполняется под руководством преподавателя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40 баллов за выполнение каждого пункта плана подготовки работы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защиты: школьный уровень (участник – 10 баллов, дипломант – 30 баллов), муниципальный уровень (участник – 20 баллов, дипломант – 40 баллов), региональный уровень (участник – 30 баллов, дипломант – 60 баллов), федеральный уровень (участник – 50 баллов, дипломант – 100 баллов).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работа выполняется с другим руководителем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 выставляются за результат защиты по критериям, оговорённым в первом случае.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за работой учащегося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Традиционный – электронный журнал</a:t>
            </a:r>
          </a:p>
          <a:p>
            <a:r>
              <a:rPr lang="ru-RU" dirty="0" smtClean="0"/>
              <a:t>Дополнительный – личный кабинет на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dirty="0" smtClean="0"/>
              <a:t> аккаунде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1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событий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Личный кабинет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" y="860112"/>
            <a:ext cx="8938668" cy="544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0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Последовательность изучения материала.</a:t>
            </a:r>
          </a:p>
          <a:p>
            <a:r>
              <a:rPr lang="ru-RU" dirty="0" smtClean="0"/>
              <a:t>Бальная система учёта результатов обучения.</a:t>
            </a:r>
          </a:p>
          <a:p>
            <a:r>
              <a:rPr lang="ru-RU" dirty="0" smtClean="0"/>
              <a:t>Стимулирование дополнительных усилий при изучении предмета на этапе выставления итоговой отметки.</a:t>
            </a:r>
          </a:p>
          <a:p>
            <a:r>
              <a:rPr lang="ru-RU" dirty="0"/>
              <a:t>Свобода выбора образовательной траектории в рамках курса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Последовательность изучения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К выполнению очередного контрольного мероприятия ученик не допускается, если у него не закрыты предыдущие мероприятия.</a:t>
            </a:r>
          </a:p>
          <a:p>
            <a:r>
              <a:rPr lang="ru-RU" sz="2600" dirty="0" smtClean="0"/>
              <a:t>Не выполненные обязательные контрольные мероприятия оцениваются в журнале как «единица».</a:t>
            </a:r>
          </a:p>
          <a:p>
            <a:r>
              <a:rPr lang="ru-RU" sz="2600" dirty="0" smtClean="0"/>
              <a:t>Первое полугодие заканчивается пробным ЕГЭ.</a:t>
            </a: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165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Бальная система учёта результатов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Каждое мероприятие оценивается по десяти бальной шкале.</a:t>
            </a:r>
          </a:p>
          <a:p>
            <a:r>
              <a:rPr lang="ru-RU" dirty="0" smtClean="0"/>
              <a:t>Распределение баллов заранее оговаривается, фиксируется и доводится до сведения учеников.</a:t>
            </a:r>
          </a:p>
          <a:p>
            <a:r>
              <a:rPr lang="ru-RU" dirty="0" smtClean="0"/>
              <a:t>Все баллы, полученные учениками в течении полугодия суммируются и учитываются при выставлении итоговой отметки.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975798" cy="13517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Стимулирование дополнительных усилий при изучении предмета на этапе выставления итоговой отметки в конце 1 полугодия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1" cy="374441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Если набрано менее </a:t>
            </a:r>
            <a:r>
              <a:rPr lang="ru-RU" b="1" u="sng" dirty="0" smtClean="0"/>
              <a:t>434</a:t>
            </a:r>
            <a:r>
              <a:rPr lang="ru-RU" dirty="0" smtClean="0"/>
              <a:t> баллов, то дополнительные отметки в журнал </a:t>
            </a:r>
            <a:r>
              <a:rPr lang="ru-RU" b="1" u="sng" dirty="0" smtClean="0"/>
              <a:t>не ставятся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набрано от </a:t>
            </a:r>
            <a:r>
              <a:rPr lang="ru-RU" b="1" u="sng" dirty="0" smtClean="0"/>
              <a:t>434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b="1" u="sng" dirty="0" smtClean="0"/>
              <a:t>754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3 пятёрки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Если набрано от </a:t>
            </a:r>
            <a:r>
              <a:rPr lang="ru-RU" b="1" u="sng" dirty="0" smtClean="0"/>
              <a:t>755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b="1" u="sng" dirty="0" smtClean="0"/>
              <a:t>900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5 пятёрок</a:t>
            </a:r>
            <a:r>
              <a:rPr lang="ru-RU" dirty="0"/>
              <a:t>;</a:t>
            </a:r>
          </a:p>
          <a:p>
            <a:r>
              <a:rPr lang="ru-RU" dirty="0"/>
              <a:t>Если набрано более </a:t>
            </a:r>
            <a:r>
              <a:rPr lang="ru-RU" b="1" u="sng" dirty="0" smtClean="0"/>
              <a:t>901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7 пятёрок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037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975798" cy="13517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Стимулирование дополнительных усилий при изучении предмета на этапе выставления итоговой отметки в конце 2 полугодия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1" cy="374441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Если набрано менее </a:t>
            </a:r>
            <a:r>
              <a:rPr lang="ru-RU" b="1" u="sng" dirty="0" smtClean="0"/>
              <a:t>358</a:t>
            </a:r>
            <a:r>
              <a:rPr lang="ru-RU" dirty="0" smtClean="0"/>
              <a:t> баллов, то дополнительные отметки в журнал </a:t>
            </a:r>
            <a:r>
              <a:rPr lang="ru-RU" b="1" u="sng" dirty="0" smtClean="0"/>
              <a:t>не ставятся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набрано от </a:t>
            </a:r>
            <a:r>
              <a:rPr lang="ru-RU" b="1" u="sng" dirty="0" smtClean="0"/>
              <a:t>792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b="1" u="sng" dirty="0" smtClean="0"/>
              <a:t>1382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3 пятёрки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Если набрано от </a:t>
            </a:r>
            <a:r>
              <a:rPr lang="ru-RU" b="1" u="sng" dirty="0" smtClean="0"/>
              <a:t>1383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b="1" u="sng" dirty="0" smtClean="0"/>
              <a:t>1554</a:t>
            </a:r>
            <a:r>
              <a:rPr lang="ru-RU" dirty="0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5 пятёрок</a:t>
            </a:r>
            <a:r>
              <a:rPr lang="ru-RU" dirty="0"/>
              <a:t>;</a:t>
            </a:r>
          </a:p>
          <a:p>
            <a:r>
              <a:rPr lang="ru-RU" dirty="0"/>
              <a:t>Если набрано </a:t>
            </a:r>
            <a:r>
              <a:rPr lang="ru-RU"/>
              <a:t>более </a:t>
            </a:r>
            <a:r>
              <a:rPr lang="ru-RU" b="1" u="sng" smtClean="0"/>
              <a:t>1555</a:t>
            </a:r>
            <a:r>
              <a:rPr lang="ru-RU" smtClean="0"/>
              <a:t> </a:t>
            </a:r>
            <a:r>
              <a:rPr lang="ru-RU" dirty="0"/>
              <a:t>баллов, то ученик дополнительно получает в журнал </a:t>
            </a:r>
            <a:r>
              <a:rPr lang="ru-RU" b="1" u="sng" dirty="0"/>
              <a:t>7 пятёрок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037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792866"/>
              </p:ext>
            </p:extLst>
          </p:nvPr>
        </p:nvGraphicFramePr>
        <p:xfrm>
          <a:off x="467544" y="1270000"/>
          <a:ext cx="8424936" cy="3688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531778"/>
                <a:gridCol w="2444886"/>
                <a:gridCol w="936104"/>
              </a:tblGrid>
              <a:tr h="28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занятия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занятия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Особенность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</a:t>
                      </a:r>
                      <a:r>
                        <a:rPr lang="ru-RU" sz="1800" dirty="0">
                          <a:effectLst/>
                        </a:rPr>
                        <a:t>часов в неделю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101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Изложение основ теории, вывод основных формул, анализ следствий и выводов теории. Создание единой научной картины мира.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Домашнее </a:t>
                      </a:r>
                      <a:r>
                        <a:rPr lang="ru-RU" sz="1800" dirty="0">
                          <a:effectLst/>
                        </a:rPr>
                        <a:t>задание задаётся </a:t>
                      </a:r>
                      <a:r>
                        <a:rPr lang="ru-RU" sz="1800" dirty="0" smtClean="0">
                          <a:effectLst/>
                        </a:rPr>
                        <a:t>- </a:t>
                      </a:r>
                      <a:r>
                        <a:rPr lang="ru-RU" sz="1800" dirty="0">
                          <a:effectLst/>
                        </a:rPr>
                        <a:t>параграф в </a:t>
                      </a:r>
                      <a:r>
                        <a:rPr lang="ru-RU" sz="1800" dirty="0" smtClean="0">
                          <a:effectLst/>
                        </a:rPr>
                        <a:t>учебнике.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часа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2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Семинар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</a:t>
                      </a:r>
                      <a:r>
                        <a:rPr lang="ru-RU" sz="1800" dirty="0">
                          <a:effectLst/>
                        </a:rPr>
                        <a:t>часа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Консультация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377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Кружок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Свобода выбора образовательной траектории в рамках курса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07192"/>
              </p:ext>
            </p:extLst>
          </p:nvPr>
        </p:nvGraphicFramePr>
        <p:xfrm>
          <a:off x="467544" y="1270000"/>
          <a:ext cx="8424936" cy="4336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3531778"/>
                <a:gridCol w="2444886"/>
                <a:gridCol w="936104"/>
              </a:tblGrid>
              <a:tr h="28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занятия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 занятия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Особенность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часов в неделю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65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Лекция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2886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Семинар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Показываются методы решения задач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Разбор задач учителем у доски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 </a:t>
                      </a:r>
                      <a:r>
                        <a:rPr lang="ru-RU" sz="1800" dirty="0">
                          <a:effectLst/>
                        </a:rPr>
                        <a:t>часа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32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Отработка решения задач нового типа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Решение подборок задач в классе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Разбор и проверка обязательного домашнего задания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 дом задаются задачи из подборок или учебника.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Консультация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  <a:tr h="401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Кружок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часа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062" marR="470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3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255</Template>
  <TotalTime>285</TotalTime>
  <Words>1501</Words>
  <Application>Microsoft Office PowerPoint</Application>
  <PresentationFormat>Экран (4:3)</PresentationFormat>
  <Paragraphs>237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255</vt:lpstr>
      <vt:lpstr>Специальное оформление</vt:lpstr>
      <vt:lpstr>Тема5</vt:lpstr>
      <vt:lpstr>MathType 6.0 Equation</vt:lpstr>
      <vt:lpstr>Преподавание физики в 11 «А» классе</vt:lpstr>
      <vt:lpstr>Задачи курса</vt:lpstr>
      <vt:lpstr>Основные принципы</vt:lpstr>
      <vt:lpstr>Последовательность изучения материала</vt:lpstr>
      <vt:lpstr>Бальная система учёта результатов обучения</vt:lpstr>
      <vt:lpstr>Стимулирование дополнительных усилий при изучении предмета на этапе выставления итоговой отметки в конце 1 полугодия</vt:lpstr>
      <vt:lpstr>Стимулирование дополнительных усилий при изучении предмета на этапе выставления итоговой отметки в конце 2 полугодия</vt:lpstr>
      <vt:lpstr>Свобода выбора образовательной траектории в рамках курса</vt:lpstr>
      <vt:lpstr>Свобода выбора образовательной траектории в рамках курса</vt:lpstr>
      <vt:lpstr>Свобода выбора образовательной траектории в рамках курса</vt:lpstr>
      <vt:lpstr>Свобода выбора образовательной траектории в рамках курса</vt:lpstr>
      <vt:lpstr>Свобода выбора образовательной траектории в рамках курса</vt:lpstr>
      <vt:lpstr>Обязательные мероприятия</vt:lpstr>
      <vt:lpstr>Обязательные мероприятия</vt:lpstr>
      <vt:lpstr>Обязательные мероприятия</vt:lpstr>
      <vt:lpstr>Еженедельный тренировочный тест ЕГЭ</vt:lpstr>
      <vt:lpstr>Необязательные учебные мероприятия</vt:lpstr>
      <vt:lpstr>Необязательные учебные мероприятия</vt:lpstr>
      <vt:lpstr>Необязательные учебные мероприятия</vt:lpstr>
      <vt:lpstr>Вне учебные мероприятия</vt:lpstr>
      <vt:lpstr>Вне учебные мероприятия</vt:lpstr>
      <vt:lpstr>Вне учебные мероприятия</vt:lpstr>
      <vt:lpstr>Вне учебные мероприятия</vt:lpstr>
      <vt:lpstr>Контроль за работой учащегося</vt:lpstr>
      <vt:lpstr>Календарь событий</vt:lpstr>
      <vt:lpstr>Личный кабинет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39</cp:revision>
  <dcterms:created xsi:type="dcterms:W3CDTF">2017-07-09T05:35:53Z</dcterms:created>
  <dcterms:modified xsi:type="dcterms:W3CDTF">2025-07-24T11:55:32Z</dcterms:modified>
</cp:coreProperties>
</file>